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0"/>
  </p:notesMasterIdLst>
  <p:sldIdLst>
    <p:sldId id="259" r:id="rId2"/>
    <p:sldId id="257" r:id="rId3"/>
    <p:sldId id="258" r:id="rId4"/>
    <p:sldId id="264" r:id="rId5"/>
    <p:sldId id="265" r:id="rId6"/>
    <p:sldId id="296" r:id="rId7"/>
    <p:sldId id="297" r:id="rId8"/>
    <p:sldId id="268" r:id="rId9"/>
    <p:sldId id="269" r:id="rId10"/>
    <p:sldId id="270" r:id="rId11"/>
    <p:sldId id="272" r:id="rId12"/>
    <p:sldId id="289" r:id="rId13"/>
    <p:sldId id="290" r:id="rId14"/>
    <p:sldId id="291" r:id="rId15"/>
    <p:sldId id="299" r:id="rId16"/>
    <p:sldId id="300" r:id="rId17"/>
    <p:sldId id="301" r:id="rId18"/>
    <p:sldId id="307" r:id="rId19"/>
    <p:sldId id="323" r:id="rId20"/>
    <p:sldId id="256" r:id="rId21"/>
    <p:sldId id="320" r:id="rId22"/>
    <p:sldId id="321" r:id="rId23"/>
    <p:sldId id="322" r:id="rId24"/>
    <p:sldId id="260" r:id="rId25"/>
    <p:sldId id="261" r:id="rId26"/>
    <p:sldId id="324" r:id="rId27"/>
    <p:sldId id="329" r:id="rId28"/>
    <p:sldId id="325" r:id="rId29"/>
    <p:sldId id="326" r:id="rId30"/>
    <p:sldId id="327" r:id="rId31"/>
    <p:sldId id="263" r:id="rId32"/>
    <p:sldId id="328" r:id="rId33"/>
    <p:sldId id="330" r:id="rId34"/>
    <p:sldId id="331" r:id="rId35"/>
    <p:sldId id="332" r:id="rId36"/>
    <p:sldId id="335" r:id="rId37"/>
    <p:sldId id="336" r:id="rId38"/>
    <p:sldId id="333" r:id="rId39"/>
    <p:sldId id="334" r:id="rId40"/>
    <p:sldId id="337" r:id="rId41"/>
    <p:sldId id="338" r:id="rId42"/>
    <p:sldId id="339" r:id="rId43"/>
    <p:sldId id="340" r:id="rId44"/>
    <p:sldId id="341" r:id="rId45"/>
    <p:sldId id="342" r:id="rId46"/>
    <p:sldId id="343" r:id="rId47"/>
    <p:sldId id="344" r:id="rId48"/>
    <p:sldId id="347" r:id="rId49"/>
    <p:sldId id="345" r:id="rId50"/>
    <p:sldId id="346" r:id="rId51"/>
    <p:sldId id="348" r:id="rId52"/>
    <p:sldId id="349" r:id="rId53"/>
    <p:sldId id="351" r:id="rId54"/>
    <p:sldId id="350" r:id="rId55"/>
    <p:sldId id="352" r:id="rId56"/>
    <p:sldId id="353" r:id="rId57"/>
    <p:sldId id="354" r:id="rId58"/>
    <p:sldId id="355" r:id="rId5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084" autoAdjust="0"/>
    <p:restoredTop sz="94660"/>
  </p:normalViewPr>
  <p:slideViewPr>
    <p:cSldViewPr snapToGrid="0">
      <p:cViewPr varScale="1">
        <p:scale>
          <a:sx n="85" d="100"/>
          <a:sy n="85" d="100"/>
        </p:scale>
        <p:origin x="81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8066DA-44A7-489A-A2A9-BB601C82BBA7}" type="datetimeFigureOut">
              <a:rPr lang="zh-CN" altLang="en-US" smtClean="0"/>
              <a:t>2022/10/24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6A7F30-E7A1-4793-ADE0-44B8D3A3EC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15818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719256-AD5F-481D-AE99-B165F897DD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8D3E8BF-5A9D-47B1-9309-A8DF476E93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6ADC59C-E424-430D-818B-6006196F3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AEA4E-DEFB-4B0D-A2D8-8DACDE2ABBD4}" type="datetimeFigureOut">
              <a:rPr lang="zh-CN" altLang="en-US" smtClean="0"/>
              <a:t>2022/10/24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693C4CE-AF05-4A9E-84B7-D9A547A2E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491194A-BF6C-419D-BFCB-E54505558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3FB4E-CC65-4447-9230-2FDCA95EA5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7264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1FD17C-3A9C-47D9-AEF6-C5B889D6A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0FE3A2A-5DC3-4BDE-9727-204977578C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354E588-23AC-47B4-8035-8384382B8C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AEA4E-DEFB-4B0D-A2D8-8DACDE2ABBD4}" type="datetimeFigureOut">
              <a:rPr lang="zh-CN" altLang="en-US" smtClean="0"/>
              <a:t>2022/10/24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0FA2D21-3E5B-47EB-AF07-32A707BE77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EF9F6ED-75AB-4E32-947D-5C9DE5699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3FB4E-CC65-4447-9230-2FDCA95EA5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33933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7B9FFB99-4893-4B76-A275-33E9A708DA0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DADE37B-9B2F-4F51-8170-ED739DA1C4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9D8E69D-880A-42DD-9BFE-229C10A079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AEA4E-DEFB-4B0D-A2D8-8DACDE2ABBD4}" type="datetimeFigureOut">
              <a:rPr lang="zh-CN" altLang="en-US" smtClean="0"/>
              <a:t>2022/10/24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AC4B22B-DBA9-415E-8A76-6AA9C71F70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883250B-30BF-4375-8090-38FF3280EF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3FB4E-CC65-4447-9230-2FDCA95EA5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9514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36C8C5-5F4F-40BB-82EE-026BBCB37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8270DEC-F00C-4CD3-A630-E787F4F633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86581FB-A05E-4E56-8273-EEADB5D872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AEA4E-DEFB-4B0D-A2D8-8DACDE2ABBD4}" type="datetimeFigureOut">
              <a:rPr lang="zh-CN" altLang="en-US" smtClean="0"/>
              <a:t>2022/10/24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D68D34A-10B1-429D-B730-4377EB9E15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E5DEC02-91FB-4FD7-A8E7-F1F83DF1D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3FB4E-CC65-4447-9230-2FDCA95EA5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64943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88B5963-FB4C-4FBA-8FE6-BAD41BD8E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FDE4C4C-7370-4922-9AD1-202B8DF24D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D30B792-A600-4124-9889-3DF7CE4F4F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AEA4E-DEFB-4B0D-A2D8-8DACDE2ABBD4}" type="datetimeFigureOut">
              <a:rPr lang="zh-CN" altLang="en-US" smtClean="0"/>
              <a:t>2022/10/24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3F838BE-B11A-4119-8AC2-60A544610D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591331A-24DF-4436-BAB4-5E2A18214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3FB4E-CC65-4447-9230-2FDCA95EA5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61565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96908D3-D993-4339-87FB-FF83EB125B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B1198D7-903F-47F7-B755-4A371431177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D141BD0-A039-4DAB-97B3-0150661069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635CA5D-4D08-4816-B883-B41FF29C06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AEA4E-DEFB-4B0D-A2D8-8DACDE2ABBD4}" type="datetimeFigureOut">
              <a:rPr lang="zh-CN" altLang="en-US" smtClean="0"/>
              <a:t>2022/10/24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A2EF23C-6F9A-4EF1-879C-D39A92CD16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175499D-49A1-453C-BCBD-8032A64A0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3FB4E-CC65-4447-9230-2FDCA95EA5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74596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24094D-0B90-477B-BE91-DC88687CE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E2A08D3-9716-4256-9C46-FE267D26F5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F9C1B7E-7855-47D0-8477-0304098346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13C689F-520C-4BC6-ACA7-6AE44B9E943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4E17944-9D0A-44C9-ABD9-566420794E6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140D2FCA-4352-49DE-BC6C-3CC5F69B68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AEA4E-DEFB-4B0D-A2D8-8DACDE2ABBD4}" type="datetimeFigureOut">
              <a:rPr lang="zh-CN" altLang="en-US" smtClean="0"/>
              <a:t>2022/10/24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D8F8A1D1-8E2E-4C6F-9502-403B3535D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06D3E170-7420-4ED0-AB98-1466EA4BE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3FB4E-CC65-4447-9230-2FDCA95EA5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20208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11EDCA-0919-4071-83C2-1208A15061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EBBBA90-2984-47D7-B593-0BFFED7DFB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AEA4E-DEFB-4B0D-A2D8-8DACDE2ABBD4}" type="datetimeFigureOut">
              <a:rPr lang="zh-CN" altLang="en-US" smtClean="0"/>
              <a:t>2022/10/24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4596978-4182-4643-90C4-9B815E47F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B0AFEF8-525D-44C4-AE99-9ED611F70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3FB4E-CC65-4447-9230-2FDCA95EA5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80924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2819D30-9BF6-4F8E-AC8C-B48495910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AEA4E-DEFB-4B0D-A2D8-8DACDE2ABBD4}" type="datetimeFigureOut">
              <a:rPr lang="zh-CN" altLang="en-US" smtClean="0"/>
              <a:t>2022/10/24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375240C3-72E6-4B85-9D88-8313839951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0BCD9E9-3305-4560-BC87-71F5CB0BB8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3FB4E-CC65-4447-9230-2FDCA95EA5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42620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4AF85E-1E16-491F-AE51-25A58DC69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A5328E8-DE52-40C4-B09D-D125D79EA5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73B94D4-7D9A-4730-AD13-9FCF7800CA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07FCE38-8999-4D0D-8E7D-294978951D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AEA4E-DEFB-4B0D-A2D8-8DACDE2ABBD4}" type="datetimeFigureOut">
              <a:rPr lang="zh-CN" altLang="en-US" smtClean="0"/>
              <a:t>2022/10/24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4DC1F7E-7683-4F3D-8D8E-F38BAEA059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C43AC76-617C-4C80-BC8B-D1E25EB0DE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3FB4E-CC65-4447-9230-2FDCA95EA5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40628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BBC08E-1BB9-4821-9095-DDCA76B271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5EBF5D78-2F7C-4ED0-AE56-AC29003CEC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1210249-501D-4B43-B721-CEB1821FE2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0A1A45F-65B7-4517-B5AE-3F2DB81781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AEA4E-DEFB-4B0D-A2D8-8DACDE2ABBD4}" type="datetimeFigureOut">
              <a:rPr lang="zh-CN" altLang="en-US" smtClean="0"/>
              <a:t>2022/10/24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1A26776-2488-4BB7-B163-E907CFE42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D462E9A-ADDB-4F25-AB7A-BDE8C3640E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3FB4E-CC65-4447-9230-2FDCA95EA5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17433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636642B9-39D6-4916-9168-8BC48BAC63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ECF904E-4EB0-4017-925C-E0627DBA7E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6BFCFFF-42F1-416E-B0E9-83880F40A44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6AEA4E-DEFB-4B0D-A2D8-8DACDE2ABBD4}" type="datetimeFigureOut">
              <a:rPr lang="zh-CN" altLang="en-US" smtClean="0"/>
              <a:t>2022/10/24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F519F0B-716A-4B99-BEF1-7F3E7958AE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1CF6FBF-B290-4951-8959-D405419209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63FB4E-CC65-4447-9230-2FDCA95EA5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81696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3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5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>
            <a:extLst>
              <a:ext uri="{FF2B5EF4-FFF2-40B4-BE49-F238E27FC236}">
                <a16:creationId xmlns:a16="http://schemas.microsoft.com/office/drawing/2014/main" id="{511628ED-8C67-4F30-A33E-A10247B3EF07}"/>
              </a:ext>
            </a:extLst>
          </p:cNvPr>
          <p:cNvGrpSpPr/>
          <p:nvPr/>
        </p:nvGrpSpPr>
        <p:grpSpPr>
          <a:xfrm>
            <a:off x="285892" y="1419294"/>
            <a:ext cx="6342136" cy="2519173"/>
            <a:chOff x="314467" y="1111023"/>
            <a:chExt cx="6342136" cy="2519173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0DA5B218-0600-4503-9997-954453CA0FF7}"/>
                </a:ext>
              </a:extLst>
            </p:cNvPr>
            <p:cNvGrpSpPr/>
            <p:nvPr/>
          </p:nvGrpSpPr>
          <p:grpSpPr>
            <a:xfrm>
              <a:off x="314467" y="1111023"/>
              <a:ext cx="6342136" cy="2519173"/>
              <a:chOff x="616620" y="1003772"/>
              <a:chExt cx="5866533" cy="2425228"/>
            </a:xfrm>
          </p:grpSpPr>
          <p:grpSp>
            <p:nvGrpSpPr>
              <p:cNvPr id="6" name="组合 5">
                <a:extLst>
                  <a:ext uri="{FF2B5EF4-FFF2-40B4-BE49-F238E27FC236}">
                    <a16:creationId xmlns:a16="http://schemas.microsoft.com/office/drawing/2014/main" id="{91EC5498-08E9-4E48-BF5A-98B3751E43DC}"/>
                  </a:ext>
                </a:extLst>
              </p:cNvPr>
              <p:cNvGrpSpPr/>
              <p:nvPr/>
            </p:nvGrpSpPr>
            <p:grpSpPr>
              <a:xfrm>
                <a:off x="616620" y="1003772"/>
                <a:ext cx="5866533" cy="2425228"/>
                <a:chOff x="1014205" y="1268683"/>
                <a:chExt cx="7083201" cy="3036988"/>
              </a:xfrm>
            </p:grpSpPr>
            <p:pic>
              <p:nvPicPr>
                <p:cNvPr id="9" name="图片 8">
                  <a:extLst>
                    <a:ext uri="{FF2B5EF4-FFF2-40B4-BE49-F238E27FC236}">
                      <a16:creationId xmlns:a16="http://schemas.microsoft.com/office/drawing/2014/main" id="{539F53EB-C590-47E2-A019-60698278628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b="6579"/>
                <a:stretch/>
              </p:blipFill>
              <p:spPr>
                <a:xfrm>
                  <a:off x="1058431" y="1502684"/>
                  <a:ext cx="7038975" cy="2802987"/>
                </a:xfrm>
                <a:prstGeom prst="rect">
                  <a:avLst/>
                </a:prstGeom>
              </p:spPr>
            </p:pic>
            <p:sp>
              <p:nvSpPr>
                <p:cNvPr id="10" name="文本框 9">
                  <a:extLst>
                    <a:ext uri="{FF2B5EF4-FFF2-40B4-BE49-F238E27FC236}">
                      <a16:creationId xmlns:a16="http://schemas.microsoft.com/office/drawing/2014/main" id="{4981F79B-0029-4755-A47F-D873B713444E}"/>
                    </a:ext>
                  </a:extLst>
                </p:cNvPr>
                <p:cNvSpPr txBox="1"/>
                <p:nvPr/>
              </p:nvSpPr>
              <p:spPr>
                <a:xfrm>
                  <a:off x="1957838" y="1318018"/>
                  <a:ext cx="84991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b="1" dirty="0"/>
                    <a:t>G444E</a:t>
                  </a:r>
                  <a:endParaRPr lang="zh-CN" altLang="en-US" b="1" dirty="0"/>
                </a:p>
              </p:txBody>
            </p:sp>
            <p:sp>
              <p:nvSpPr>
                <p:cNvPr id="11" name="矩形 10">
                  <a:extLst>
                    <a:ext uri="{FF2B5EF4-FFF2-40B4-BE49-F238E27FC236}">
                      <a16:creationId xmlns:a16="http://schemas.microsoft.com/office/drawing/2014/main" id="{FFD95DD9-B36B-40F0-883E-C20505797D4B}"/>
                    </a:ext>
                  </a:extLst>
                </p:cNvPr>
                <p:cNvSpPr/>
                <p:nvPr/>
              </p:nvSpPr>
              <p:spPr>
                <a:xfrm>
                  <a:off x="1014205" y="1268683"/>
                  <a:ext cx="2654423" cy="643947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dirty="0"/>
                    <a:t>Osm-3 p802</a:t>
                  </a:r>
                  <a:endParaRPr lang="zh-CN" altLang="en-US" dirty="0"/>
                </a:p>
              </p:txBody>
            </p:sp>
          </p:grpSp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3B1BC157-2868-45DB-B0B2-89BAB23341BA}"/>
                  </a:ext>
                </a:extLst>
              </p:cNvPr>
              <p:cNvSpPr/>
              <p:nvPr/>
            </p:nvSpPr>
            <p:spPr>
              <a:xfrm>
                <a:off x="4403834" y="1818290"/>
                <a:ext cx="1418897" cy="27326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573F600B-E2BA-4C36-A60A-7AA22E0EA970}"/>
                  </a:ext>
                </a:extLst>
              </p:cNvPr>
              <p:cNvSpPr txBox="1"/>
              <p:nvPr/>
            </p:nvSpPr>
            <p:spPr>
              <a:xfrm>
                <a:off x="4625929" y="1777145"/>
                <a:ext cx="1102011" cy="3555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dye-filling</a:t>
                </a:r>
                <a:endParaRPr lang="zh-CN" altLang="en-US" dirty="0"/>
              </a:p>
            </p:txBody>
          </p:sp>
        </p:grp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236265F2-8C32-4D57-AA1C-E9E98A24D1B1}"/>
                </a:ext>
              </a:extLst>
            </p:cNvPr>
            <p:cNvSpPr/>
            <p:nvPr/>
          </p:nvSpPr>
          <p:spPr>
            <a:xfrm>
              <a:off x="584626" y="2109367"/>
              <a:ext cx="1480927" cy="3582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E01138DC-7ABC-49B4-9EBA-B9DB8DE755C6}"/>
                </a:ext>
              </a:extLst>
            </p:cNvPr>
            <p:cNvSpPr/>
            <p:nvPr/>
          </p:nvSpPr>
          <p:spPr>
            <a:xfrm>
              <a:off x="2691177" y="2700438"/>
              <a:ext cx="1480927" cy="3582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EE0E0D6E-1105-4867-B7E0-EE8B7B8D4219}"/>
                </a:ext>
              </a:extLst>
            </p:cNvPr>
            <p:cNvSpPr/>
            <p:nvPr/>
          </p:nvSpPr>
          <p:spPr>
            <a:xfrm>
              <a:off x="4504025" y="1906036"/>
              <a:ext cx="1480927" cy="3582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6" name="文本框 15">
            <a:extLst>
              <a:ext uri="{FF2B5EF4-FFF2-40B4-BE49-F238E27FC236}">
                <a16:creationId xmlns:a16="http://schemas.microsoft.com/office/drawing/2014/main" id="{47298503-CC14-4D08-AE62-D2F7F51DBC92}"/>
              </a:ext>
            </a:extLst>
          </p:cNvPr>
          <p:cNvSpPr txBox="1"/>
          <p:nvPr/>
        </p:nvSpPr>
        <p:spPr>
          <a:xfrm>
            <a:off x="4502416" y="2161299"/>
            <a:ext cx="1426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Phenotype II</a:t>
            </a:r>
            <a:endParaRPr lang="zh-CN" altLang="en-US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CA6EA620-32C0-4ECC-856F-9F3C9308F13D}"/>
              </a:ext>
            </a:extLst>
          </p:cNvPr>
          <p:cNvSpPr txBox="1"/>
          <p:nvPr/>
        </p:nvSpPr>
        <p:spPr>
          <a:xfrm>
            <a:off x="513739" y="2407291"/>
            <a:ext cx="1369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Phenotype I</a:t>
            </a:r>
            <a:endParaRPr lang="zh-CN" altLang="en-US" dirty="0"/>
          </a:p>
        </p:txBody>
      </p:sp>
      <p:sp>
        <p:nvSpPr>
          <p:cNvPr id="19" name="箭头: 右 18">
            <a:extLst>
              <a:ext uri="{FF2B5EF4-FFF2-40B4-BE49-F238E27FC236}">
                <a16:creationId xmlns:a16="http://schemas.microsoft.com/office/drawing/2014/main" id="{ACFE590B-507C-438F-96C1-D2242EFAE8E8}"/>
              </a:ext>
            </a:extLst>
          </p:cNvPr>
          <p:cNvSpPr/>
          <p:nvPr/>
        </p:nvSpPr>
        <p:spPr>
          <a:xfrm>
            <a:off x="6400800" y="1953446"/>
            <a:ext cx="676275" cy="260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1583598C-E01A-46C0-A724-F39ABF6AA596}"/>
              </a:ext>
            </a:extLst>
          </p:cNvPr>
          <p:cNvSpPr txBox="1"/>
          <p:nvPr/>
        </p:nvSpPr>
        <p:spPr>
          <a:xfrm>
            <a:off x="7548465" y="1918643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Whole </a:t>
            </a:r>
            <a:r>
              <a:rPr lang="en-US" altLang="zh-CN"/>
              <a:t>Genome Sequencing</a:t>
            </a:r>
            <a:endParaRPr lang="zh-CN" altLang="en-US" dirty="0"/>
          </a:p>
        </p:txBody>
      </p:sp>
      <p:sp>
        <p:nvSpPr>
          <p:cNvPr id="21" name="箭头: 右 20">
            <a:extLst>
              <a:ext uri="{FF2B5EF4-FFF2-40B4-BE49-F238E27FC236}">
                <a16:creationId xmlns:a16="http://schemas.microsoft.com/office/drawing/2014/main" id="{5052CB03-EA75-4DDC-874E-C8832302F560}"/>
              </a:ext>
            </a:extLst>
          </p:cNvPr>
          <p:cNvSpPr/>
          <p:nvPr/>
        </p:nvSpPr>
        <p:spPr>
          <a:xfrm rot="5400000">
            <a:off x="8585415" y="2360993"/>
            <a:ext cx="676275" cy="6462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61DF921A-CE96-43A7-8FF4-194B41E29CD0}"/>
              </a:ext>
            </a:extLst>
          </p:cNvPr>
          <p:cNvSpPr txBox="1"/>
          <p:nvPr/>
        </p:nvSpPr>
        <p:spPr>
          <a:xfrm>
            <a:off x="6667627" y="3059668"/>
            <a:ext cx="2468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Compare with wildtype</a:t>
            </a:r>
            <a:endParaRPr lang="zh-CN" altLang="en-US" dirty="0"/>
          </a:p>
        </p:txBody>
      </p:sp>
      <p:sp>
        <p:nvSpPr>
          <p:cNvPr id="24" name="箭头: 右 23">
            <a:extLst>
              <a:ext uri="{FF2B5EF4-FFF2-40B4-BE49-F238E27FC236}">
                <a16:creationId xmlns:a16="http://schemas.microsoft.com/office/drawing/2014/main" id="{A35F4BC4-529A-4DD4-8C7A-E952C1D69C41}"/>
              </a:ext>
            </a:extLst>
          </p:cNvPr>
          <p:cNvSpPr/>
          <p:nvPr/>
        </p:nvSpPr>
        <p:spPr>
          <a:xfrm rot="5400000">
            <a:off x="8583302" y="3522581"/>
            <a:ext cx="676275" cy="6462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C4CF4F74-5B94-42B6-914A-262968C0EBFB}"/>
              </a:ext>
            </a:extLst>
          </p:cNvPr>
          <p:cNvSpPr txBox="1"/>
          <p:nvPr/>
        </p:nvSpPr>
        <p:spPr>
          <a:xfrm>
            <a:off x="6950492" y="4242706"/>
            <a:ext cx="4588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~300 Single nucleotide variation due to EMS</a:t>
            </a:r>
            <a:endParaRPr lang="zh-CN" altLang="en-US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1D267E26-570C-4AE7-BA9C-4C48A673995B}"/>
              </a:ext>
            </a:extLst>
          </p:cNvPr>
          <p:cNvSpPr txBox="1"/>
          <p:nvPr/>
        </p:nvSpPr>
        <p:spPr>
          <a:xfrm>
            <a:off x="7548465" y="1613397"/>
            <a:ext cx="1132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Mapping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F8DAD443-8FFA-440B-BE2B-0B0CEC46798D}"/>
              </a:ext>
            </a:extLst>
          </p:cNvPr>
          <p:cNvSpPr txBox="1"/>
          <p:nvPr/>
        </p:nvSpPr>
        <p:spPr>
          <a:xfrm>
            <a:off x="9136573" y="3059668"/>
            <a:ext cx="2537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And Mapping samples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A2FECED6-C203-4DCB-B6F6-15FE17DE8D46}"/>
              </a:ext>
            </a:extLst>
          </p:cNvPr>
          <p:cNvSpPr txBox="1"/>
          <p:nvPr/>
        </p:nvSpPr>
        <p:spPr>
          <a:xfrm>
            <a:off x="6674838" y="4612038"/>
            <a:ext cx="5181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Can focus on about ¼ length of a Chromosome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15582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DBDFC66-4BC5-4E8D-AEB7-5F9969A68C50}"/>
              </a:ext>
            </a:extLst>
          </p:cNvPr>
          <p:cNvSpPr txBox="1"/>
          <p:nvPr/>
        </p:nvSpPr>
        <p:spPr>
          <a:xfrm>
            <a:off x="281837" y="222266"/>
            <a:ext cx="91662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Both them are no-suppressor mutations: nekl-4(75) vs nekl-3(7)</a:t>
            </a:r>
            <a:endParaRPr lang="zh-CN" altLang="en-US" sz="2400" b="1" dirty="0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9C475346-F83A-4B73-BDD3-7F5E1F9B0BBF}"/>
              </a:ext>
            </a:extLst>
          </p:cNvPr>
          <p:cNvGrpSpPr/>
          <p:nvPr/>
        </p:nvGrpSpPr>
        <p:grpSpPr>
          <a:xfrm>
            <a:off x="849176" y="574217"/>
            <a:ext cx="7828959" cy="923330"/>
            <a:chOff x="716847" y="1944349"/>
            <a:chExt cx="7828959" cy="923330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4416E845-9941-480B-ACD2-81BD1A7A71BF}"/>
                </a:ext>
              </a:extLst>
            </p:cNvPr>
            <p:cNvSpPr txBox="1"/>
            <p:nvPr/>
          </p:nvSpPr>
          <p:spPr>
            <a:xfrm>
              <a:off x="716847" y="2245709"/>
              <a:ext cx="379302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b="1" dirty="0"/>
                <a:t>P(nekl-4+,nekl-3+) = </a:t>
              </a:r>
              <a:endParaRPr lang="zh-CN" altLang="en-US" sz="2800" b="1" dirty="0"/>
            </a:p>
          </p:txBody>
        </p:sp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87AF2CF8-5581-49EE-B954-EAAA1470B65C}"/>
                </a:ext>
              </a:extLst>
            </p:cNvPr>
            <p:cNvGrpSpPr/>
            <p:nvPr/>
          </p:nvGrpSpPr>
          <p:grpSpPr>
            <a:xfrm>
              <a:off x="4570866" y="1944349"/>
              <a:ext cx="3974940" cy="923330"/>
              <a:chOff x="6511881" y="3018617"/>
              <a:chExt cx="3974940" cy="923330"/>
            </a:xfrm>
          </p:grpSpPr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D63E470A-6235-491F-B009-F250D2930B0C}"/>
                  </a:ext>
                </a:extLst>
              </p:cNvPr>
              <p:cNvSpPr txBox="1"/>
              <p:nvPr/>
            </p:nvSpPr>
            <p:spPr>
              <a:xfrm>
                <a:off x="6511881" y="3018617"/>
                <a:ext cx="449285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5400" dirty="0"/>
                  <a:t>c</a:t>
                </a:r>
                <a:endParaRPr lang="zh-CN" altLang="en-US" sz="5400" dirty="0"/>
              </a:p>
            </p:txBody>
          </p:sp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78FDF048-1471-4A64-84B1-4843D038E96C}"/>
                  </a:ext>
                </a:extLst>
              </p:cNvPr>
              <p:cNvSpPr txBox="1"/>
              <p:nvPr/>
            </p:nvSpPr>
            <p:spPr>
              <a:xfrm>
                <a:off x="6878272" y="3521414"/>
                <a:ext cx="4411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/>
                  <a:t>95</a:t>
                </a:r>
                <a:endParaRPr lang="zh-CN" altLang="en-US" b="1" dirty="0"/>
              </a:p>
            </p:txBody>
          </p:sp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EC9C160A-3E38-4C7F-A0BB-844B22A98F7F}"/>
                  </a:ext>
                </a:extLst>
              </p:cNvPr>
              <p:cNvSpPr txBox="1"/>
              <p:nvPr/>
            </p:nvSpPr>
            <p:spPr>
              <a:xfrm>
                <a:off x="6961166" y="3230388"/>
                <a:ext cx="3193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/>
                  <a:t>n</a:t>
                </a:r>
                <a:endParaRPr lang="zh-CN" altLang="en-US" b="1" dirty="0"/>
              </a:p>
            </p:txBody>
          </p:sp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B3502732-3D6C-4356-9823-7879904C59BE}"/>
                  </a:ext>
                </a:extLst>
              </p:cNvPr>
              <p:cNvSpPr txBox="1"/>
              <p:nvPr/>
            </p:nvSpPr>
            <p:spPr>
              <a:xfrm>
                <a:off x="7236921" y="3350756"/>
                <a:ext cx="133402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400" b="1" dirty="0"/>
                  <a:t>* 0.0582</a:t>
                </a:r>
                <a:endParaRPr lang="zh-CN" altLang="en-US" sz="2400" b="1" dirty="0"/>
              </a:p>
            </p:txBody>
          </p:sp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9260C936-7F82-427E-83EF-A7DC47C7C6A8}"/>
                  </a:ext>
                </a:extLst>
              </p:cNvPr>
              <p:cNvSpPr txBox="1"/>
              <p:nvPr/>
            </p:nvSpPr>
            <p:spPr>
              <a:xfrm>
                <a:off x="8312616" y="3110950"/>
                <a:ext cx="3193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/>
                  <a:t>n</a:t>
                </a:r>
                <a:endParaRPr lang="zh-CN" altLang="en-US" b="1" dirty="0"/>
              </a:p>
            </p:txBody>
          </p:sp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4E4E04FE-1813-497B-B83A-510A014B5420}"/>
                  </a:ext>
                </a:extLst>
              </p:cNvPr>
              <p:cNvSpPr txBox="1"/>
              <p:nvPr/>
            </p:nvSpPr>
            <p:spPr>
              <a:xfrm>
                <a:off x="8546320" y="3343153"/>
                <a:ext cx="133402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400" b="1" dirty="0"/>
                  <a:t>* 0.9418</a:t>
                </a:r>
                <a:endParaRPr lang="zh-CN" altLang="en-US" sz="2400" b="1" dirty="0"/>
              </a:p>
            </p:txBody>
          </p:sp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75C416ED-C999-46C8-B4DE-B199C6CF433A}"/>
                  </a:ext>
                </a:extLst>
              </p:cNvPr>
              <p:cNvSpPr txBox="1"/>
              <p:nvPr/>
            </p:nvSpPr>
            <p:spPr>
              <a:xfrm>
                <a:off x="9795606" y="3150884"/>
                <a:ext cx="69121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/>
                  <a:t>95-n</a:t>
                </a:r>
                <a:endParaRPr lang="zh-CN" altLang="en-US" b="1" dirty="0"/>
              </a:p>
            </p:txBody>
          </p:sp>
        </p:grpSp>
      </p:grpSp>
      <p:sp>
        <p:nvSpPr>
          <p:cNvPr id="15" name="文本框 14">
            <a:extLst>
              <a:ext uri="{FF2B5EF4-FFF2-40B4-BE49-F238E27FC236}">
                <a16:creationId xmlns:a16="http://schemas.microsoft.com/office/drawing/2014/main" id="{4041351E-A955-44A2-A2E9-728E2D62E23B}"/>
              </a:ext>
            </a:extLst>
          </p:cNvPr>
          <p:cNvSpPr txBox="1"/>
          <p:nvPr/>
        </p:nvSpPr>
        <p:spPr>
          <a:xfrm>
            <a:off x="8623223" y="877932"/>
            <a:ext cx="16498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*P(no sup)</a:t>
            </a:r>
            <a:endParaRPr lang="zh-CN" altLang="en-US" sz="2400" b="1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C5E21E4-F8CE-4680-A47C-B218850A7E08}"/>
              </a:ext>
            </a:extLst>
          </p:cNvPr>
          <p:cNvSpPr txBox="1"/>
          <p:nvPr/>
        </p:nvSpPr>
        <p:spPr>
          <a:xfrm>
            <a:off x="4430408" y="6271574"/>
            <a:ext cx="38715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P &lt; 0.05: x&lt;2.04 or </a:t>
            </a:r>
            <a:r>
              <a:rPr lang="en-US" altLang="zh-CN" sz="2400" b="1" strike="sngStrike" dirty="0"/>
              <a:t>x &gt; 8.4</a:t>
            </a:r>
            <a:endParaRPr lang="zh-CN" altLang="en-US" sz="2400" b="1" strike="sngStrike" dirty="0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17C0D8BC-B1FA-43CA-893D-D28AB3CEBB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0796" y="1627778"/>
            <a:ext cx="9319276" cy="4445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9698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99390" y="46847"/>
            <a:ext cx="3491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Gene to gene p value</a:t>
            </a:r>
            <a:endParaRPr lang="zh-CN" altLang="en-US" sz="28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C6DF386-767A-4B54-B25C-397D7398CB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0643" y="716260"/>
            <a:ext cx="9510713" cy="494922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D8D6E39-EDB0-4D66-8B46-A229E1305734}"/>
              </a:ext>
            </a:extLst>
          </p:cNvPr>
          <p:cNvSpPr txBox="1"/>
          <p:nvPr/>
        </p:nvSpPr>
        <p:spPr>
          <a:xfrm>
            <a:off x="3533775" y="5957867"/>
            <a:ext cx="56573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P&lt;0.05: n&lt;a suppressor n&gt;b enhancer?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7501137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83ACE30A-02CC-45C1-B6BA-A2631D221EFD}"/>
              </a:ext>
            </a:extLst>
          </p:cNvPr>
          <p:cNvGrpSpPr/>
          <p:nvPr/>
        </p:nvGrpSpPr>
        <p:grpSpPr>
          <a:xfrm>
            <a:off x="1004670" y="985836"/>
            <a:ext cx="10500217" cy="5429249"/>
            <a:chOff x="1470092" y="1181098"/>
            <a:chExt cx="8127866" cy="3752850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EF6B92B6-3F2A-4929-889D-DC5B0EB7B71A}"/>
                </a:ext>
              </a:extLst>
            </p:cNvPr>
            <p:cNvSpPr/>
            <p:nvPr/>
          </p:nvSpPr>
          <p:spPr>
            <a:xfrm>
              <a:off x="1470092" y="1181098"/>
              <a:ext cx="4063933" cy="1876425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5A9A267-1156-4FCA-84AE-F1CB8345F3AE}"/>
                </a:ext>
              </a:extLst>
            </p:cNvPr>
            <p:cNvSpPr/>
            <p:nvPr/>
          </p:nvSpPr>
          <p:spPr>
            <a:xfrm>
              <a:off x="5534025" y="1181099"/>
              <a:ext cx="4063933" cy="187642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095C8E40-ADED-4659-A777-4DA2816F8D0A}"/>
                </a:ext>
              </a:extLst>
            </p:cNvPr>
            <p:cNvSpPr/>
            <p:nvPr/>
          </p:nvSpPr>
          <p:spPr>
            <a:xfrm>
              <a:off x="1470092" y="3057523"/>
              <a:ext cx="4063933" cy="187642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598792D0-7B4B-4EF0-880A-5AA31AC9BBFB}"/>
                </a:ext>
              </a:extLst>
            </p:cNvPr>
            <p:cNvSpPr/>
            <p:nvPr/>
          </p:nvSpPr>
          <p:spPr>
            <a:xfrm>
              <a:off x="5534024" y="3057523"/>
              <a:ext cx="4063933" cy="1876425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DEF4188C-438C-45FE-8DD8-E7F131CAB91E}"/>
              </a:ext>
            </a:extLst>
          </p:cNvPr>
          <p:cNvSpPr txBox="1"/>
          <p:nvPr/>
        </p:nvSpPr>
        <p:spPr>
          <a:xfrm>
            <a:off x="1069990" y="1084015"/>
            <a:ext cx="29354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SNP pool of</a:t>
            </a:r>
          </a:p>
          <a:p>
            <a:r>
              <a:rPr lang="en-US" altLang="zh-CN" b="1" dirty="0">
                <a:solidFill>
                  <a:schemeClr val="bg1"/>
                </a:solidFill>
              </a:rPr>
              <a:t>osm-3(sa125) suppressors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A56CFA99-D776-492F-886D-EDC50DB6931A}"/>
              </a:ext>
            </a:extLst>
          </p:cNvPr>
          <p:cNvGrpSpPr/>
          <p:nvPr/>
        </p:nvGrpSpPr>
        <p:grpSpPr>
          <a:xfrm>
            <a:off x="4570530" y="2138554"/>
            <a:ext cx="2107889" cy="1730786"/>
            <a:chOff x="4570530" y="2138554"/>
            <a:chExt cx="2107889" cy="1730786"/>
          </a:xfrm>
        </p:grpSpPr>
        <p:sp>
          <p:nvSpPr>
            <p:cNvPr id="13" name="任意多边形 24">
              <a:extLst>
                <a:ext uri="{FF2B5EF4-FFF2-40B4-BE49-F238E27FC236}">
                  <a16:creationId xmlns:a16="http://schemas.microsoft.com/office/drawing/2014/main" id="{947C38B9-5635-4CB6-A47C-00DEE4DBC333}"/>
                </a:ext>
              </a:extLst>
            </p:cNvPr>
            <p:cNvSpPr/>
            <p:nvPr/>
          </p:nvSpPr>
          <p:spPr>
            <a:xfrm rot="702031">
              <a:off x="4570530" y="2138554"/>
              <a:ext cx="2107889" cy="1730786"/>
            </a:xfrm>
            <a:custGeom>
              <a:avLst/>
              <a:gdLst>
                <a:gd name="connsiteX0" fmla="*/ 1495080 w 2107889"/>
                <a:gd name="connsiteY0" fmla="*/ 1626114 h 1730786"/>
                <a:gd name="connsiteX1" fmla="*/ 1781327 w 2107889"/>
                <a:gd name="connsiteY1" fmla="*/ 1729481 h 1730786"/>
                <a:gd name="connsiteX2" fmla="*/ 2083476 w 2107889"/>
                <a:gd name="connsiteY2" fmla="*/ 1546601 h 1730786"/>
                <a:gd name="connsiteX3" fmla="*/ 2051671 w 2107889"/>
                <a:gd name="connsiteY3" fmla="*/ 1276256 h 1730786"/>
                <a:gd name="connsiteX4" fmla="*/ 1749521 w 2107889"/>
                <a:gd name="connsiteY4" fmla="*/ 1117230 h 1730786"/>
                <a:gd name="connsiteX5" fmla="*/ 1296297 w 2107889"/>
                <a:gd name="connsiteY5" fmla="*/ 234635 h 1730786"/>
                <a:gd name="connsiteX6" fmla="*/ 676095 w 2107889"/>
                <a:gd name="connsiteY6" fmla="*/ 11999 h 1730786"/>
                <a:gd name="connsiteX7" fmla="*/ 39991 w 2107889"/>
                <a:gd name="connsiteY7" fmla="*/ 504980 h 1730786"/>
                <a:gd name="connsiteX8" fmla="*/ 127455 w 2107889"/>
                <a:gd name="connsiteY8" fmla="*/ 1316013 h 1730786"/>
                <a:gd name="connsiteX9" fmla="*/ 628387 w 2107889"/>
                <a:gd name="connsiteY9" fmla="*/ 1578406 h 1730786"/>
                <a:gd name="connsiteX10" fmla="*/ 1495080 w 2107889"/>
                <a:gd name="connsiteY10" fmla="*/ 1626114 h 1730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07889" h="1730786">
                  <a:moveTo>
                    <a:pt x="1495080" y="1626114"/>
                  </a:moveTo>
                  <a:cubicBezTo>
                    <a:pt x="1687237" y="1651293"/>
                    <a:pt x="1683261" y="1742733"/>
                    <a:pt x="1781327" y="1729481"/>
                  </a:cubicBezTo>
                  <a:cubicBezTo>
                    <a:pt x="1879393" y="1716229"/>
                    <a:pt x="2038419" y="1622138"/>
                    <a:pt x="2083476" y="1546601"/>
                  </a:cubicBezTo>
                  <a:cubicBezTo>
                    <a:pt x="2128533" y="1471064"/>
                    <a:pt x="2107330" y="1347818"/>
                    <a:pt x="2051671" y="1276256"/>
                  </a:cubicBezTo>
                  <a:cubicBezTo>
                    <a:pt x="1996012" y="1204694"/>
                    <a:pt x="1875417" y="1290833"/>
                    <a:pt x="1749521" y="1117230"/>
                  </a:cubicBezTo>
                  <a:cubicBezTo>
                    <a:pt x="1623625" y="943627"/>
                    <a:pt x="1475201" y="418840"/>
                    <a:pt x="1296297" y="234635"/>
                  </a:cubicBezTo>
                  <a:cubicBezTo>
                    <a:pt x="1117393" y="50430"/>
                    <a:pt x="885479" y="-33059"/>
                    <a:pt x="676095" y="11999"/>
                  </a:cubicBezTo>
                  <a:cubicBezTo>
                    <a:pt x="466711" y="57056"/>
                    <a:pt x="131431" y="287645"/>
                    <a:pt x="39991" y="504980"/>
                  </a:cubicBezTo>
                  <a:cubicBezTo>
                    <a:pt x="-51449" y="722315"/>
                    <a:pt x="29389" y="1137109"/>
                    <a:pt x="127455" y="1316013"/>
                  </a:cubicBezTo>
                  <a:cubicBezTo>
                    <a:pt x="225521" y="1494917"/>
                    <a:pt x="404425" y="1529373"/>
                    <a:pt x="628387" y="1578406"/>
                  </a:cubicBezTo>
                  <a:cubicBezTo>
                    <a:pt x="852349" y="1627439"/>
                    <a:pt x="1302923" y="1600935"/>
                    <a:pt x="1495080" y="1626114"/>
                  </a:cubicBezTo>
                  <a:close/>
                </a:path>
              </a:pathLst>
            </a:custGeom>
            <a:solidFill>
              <a:srgbClr val="C345AB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53CE41C4-9B2A-4057-A548-AC942AAF0F85}"/>
                </a:ext>
              </a:extLst>
            </p:cNvPr>
            <p:cNvSpPr txBox="1"/>
            <p:nvPr/>
          </p:nvSpPr>
          <p:spPr>
            <a:xfrm rot="18969712">
              <a:off x="4750488" y="2544710"/>
              <a:ext cx="115127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chemeClr val="bg1"/>
                  </a:solidFill>
                </a:rPr>
                <a:t>Nekl-4</a:t>
              </a:r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0AB1AF42-59AE-4E27-B48F-C8745185C77F}"/>
              </a:ext>
            </a:extLst>
          </p:cNvPr>
          <p:cNvGrpSpPr/>
          <p:nvPr/>
        </p:nvGrpSpPr>
        <p:grpSpPr>
          <a:xfrm rot="7986129">
            <a:off x="6172203" y="2677670"/>
            <a:ext cx="2588458" cy="2337970"/>
            <a:chOff x="4570530" y="2138554"/>
            <a:chExt cx="2107889" cy="1730786"/>
          </a:xfrm>
        </p:grpSpPr>
        <p:sp>
          <p:nvSpPr>
            <p:cNvPr id="16" name="任意多边形 28">
              <a:extLst>
                <a:ext uri="{FF2B5EF4-FFF2-40B4-BE49-F238E27FC236}">
                  <a16:creationId xmlns:a16="http://schemas.microsoft.com/office/drawing/2014/main" id="{E393B553-B3EE-4CD2-8765-0D3B2208ABFA}"/>
                </a:ext>
              </a:extLst>
            </p:cNvPr>
            <p:cNvSpPr/>
            <p:nvPr/>
          </p:nvSpPr>
          <p:spPr>
            <a:xfrm rot="702031">
              <a:off x="4570530" y="2138554"/>
              <a:ext cx="2107889" cy="1730786"/>
            </a:xfrm>
            <a:custGeom>
              <a:avLst/>
              <a:gdLst>
                <a:gd name="connsiteX0" fmla="*/ 1495080 w 2107889"/>
                <a:gd name="connsiteY0" fmla="*/ 1626114 h 1730786"/>
                <a:gd name="connsiteX1" fmla="*/ 1781327 w 2107889"/>
                <a:gd name="connsiteY1" fmla="*/ 1729481 h 1730786"/>
                <a:gd name="connsiteX2" fmla="*/ 2083476 w 2107889"/>
                <a:gd name="connsiteY2" fmla="*/ 1546601 h 1730786"/>
                <a:gd name="connsiteX3" fmla="*/ 2051671 w 2107889"/>
                <a:gd name="connsiteY3" fmla="*/ 1276256 h 1730786"/>
                <a:gd name="connsiteX4" fmla="*/ 1749521 w 2107889"/>
                <a:gd name="connsiteY4" fmla="*/ 1117230 h 1730786"/>
                <a:gd name="connsiteX5" fmla="*/ 1296297 w 2107889"/>
                <a:gd name="connsiteY5" fmla="*/ 234635 h 1730786"/>
                <a:gd name="connsiteX6" fmla="*/ 676095 w 2107889"/>
                <a:gd name="connsiteY6" fmla="*/ 11999 h 1730786"/>
                <a:gd name="connsiteX7" fmla="*/ 39991 w 2107889"/>
                <a:gd name="connsiteY7" fmla="*/ 504980 h 1730786"/>
                <a:gd name="connsiteX8" fmla="*/ 127455 w 2107889"/>
                <a:gd name="connsiteY8" fmla="*/ 1316013 h 1730786"/>
                <a:gd name="connsiteX9" fmla="*/ 628387 w 2107889"/>
                <a:gd name="connsiteY9" fmla="*/ 1578406 h 1730786"/>
                <a:gd name="connsiteX10" fmla="*/ 1495080 w 2107889"/>
                <a:gd name="connsiteY10" fmla="*/ 1626114 h 1730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07889" h="1730786">
                  <a:moveTo>
                    <a:pt x="1495080" y="1626114"/>
                  </a:moveTo>
                  <a:cubicBezTo>
                    <a:pt x="1687237" y="1651293"/>
                    <a:pt x="1683261" y="1742733"/>
                    <a:pt x="1781327" y="1729481"/>
                  </a:cubicBezTo>
                  <a:cubicBezTo>
                    <a:pt x="1879393" y="1716229"/>
                    <a:pt x="2038419" y="1622138"/>
                    <a:pt x="2083476" y="1546601"/>
                  </a:cubicBezTo>
                  <a:cubicBezTo>
                    <a:pt x="2128533" y="1471064"/>
                    <a:pt x="2107330" y="1347818"/>
                    <a:pt x="2051671" y="1276256"/>
                  </a:cubicBezTo>
                  <a:cubicBezTo>
                    <a:pt x="1996012" y="1204694"/>
                    <a:pt x="1875417" y="1290833"/>
                    <a:pt x="1749521" y="1117230"/>
                  </a:cubicBezTo>
                  <a:cubicBezTo>
                    <a:pt x="1623625" y="943627"/>
                    <a:pt x="1475201" y="418840"/>
                    <a:pt x="1296297" y="234635"/>
                  </a:cubicBezTo>
                  <a:cubicBezTo>
                    <a:pt x="1117393" y="50430"/>
                    <a:pt x="885479" y="-33059"/>
                    <a:pt x="676095" y="11999"/>
                  </a:cubicBezTo>
                  <a:cubicBezTo>
                    <a:pt x="466711" y="57056"/>
                    <a:pt x="131431" y="287645"/>
                    <a:pt x="39991" y="504980"/>
                  </a:cubicBezTo>
                  <a:cubicBezTo>
                    <a:pt x="-51449" y="722315"/>
                    <a:pt x="29389" y="1137109"/>
                    <a:pt x="127455" y="1316013"/>
                  </a:cubicBezTo>
                  <a:cubicBezTo>
                    <a:pt x="225521" y="1494917"/>
                    <a:pt x="404425" y="1529373"/>
                    <a:pt x="628387" y="1578406"/>
                  </a:cubicBezTo>
                  <a:cubicBezTo>
                    <a:pt x="852349" y="1627439"/>
                    <a:pt x="1302923" y="1600935"/>
                    <a:pt x="1495080" y="1626114"/>
                  </a:cubicBezTo>
                  <a:close/>
                </a:path>
              </a:pathLst>
            </a:custGeom>
            <a:solidFill>
              <a:srgbClr val="24C4E4">
                <a:alpha val="4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CA420679-19FF-49CD-A08A-143715F0FF4E}"/>
                </a:ext>
              </a:extLst>
            </p:cNvPr>
            <p:cNvSpPr txBox="1"/>
            <p:nvPr/>
          </p:nvSpPr>
          <p:spPr>
            <a:xfrm rot="18969712">
              <a:off x="4859969" y="2604658"/>
              <a:ext cx="932311" cy="3417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chemeClr val="bg1"/>
                  </a:solidFill>
                </a:rPr>
                <a:t>Gene x</a:t>
              </a:r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5D4BA3CD-2370-46D5-8498-EDA113BCC268}"/>
              </a:ext>
            </a:extLst>
          </p:cNvPr>
          <p:cNvGrpSpPr/>
          <p:nvPr/>
        </p:nvGrpSpPr>
        <p:grpSpPr>
          <a:xfrm>
            <a:off x="5216554" y="2662239"/>
            <a:ext cx="2076450" cy="2076450"/>
            <a:chOff x="4977121" y="2619376"/>
            <a:chExt cx="2076450" cy="2076450"/>
          </a:xfrm>
        </p:grpSpPr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E4845FE4-FD76-4B5C-BFE6-7933FEA6C6DC}"/>
                </a:ext>
              </a:extLst>
            </p:cNvPr>
            <p:cNvSpPr/>
            <p:nvPr/>
          </p:nvSpPr>
          <p:spPr>
            <a:xfrm>
              <a:off x="4977121" y="2619376"/>
              <a:ext cx="2076450" cy="207645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7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BB007CCE-CE9D-49AC-8097-CE54D0867857}"/>
                </a:ext>
              </a:extLst>
            </p:cNvPr>
            <p:cNvSpPr txBox="1"/>
            <p:nvPr/>
          </p:nvSpPr>
          <p:spPr>
            <a:xfrm>
              <a:off x="5438106" y="3365211"/>
              <a:ext cx="115448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b="1" dirty="0">
                  <a:solidFill>
                    <a:schemeClr val="bg1"/>
                  </a:solidFill>
                </a:rPr>
                <a:t>ttn-1</a:t>
              </a:r>
              <a:endParaRPr lang="zh-CN" altLang="en-US" sz="32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1" name="文本框 20">
            <a:extLst>
              <a:ext uri="{FF2B5EF4-FFF2-40B4-BE49-F238E27FC236}">
                <a16:creationId xmlns:a16="http://schemas.microsoft.com/office/drawing/2014/main" id="{74419006-80DE-4813-A6B1-E0B1F1451EFD}"/>
              </a:ext>
            </a:extLst>
          </p:cNvPr>
          <p:cNvSpPr txBox="1"/>
          <p:nvPr/>
        </p:nvSpPr>
        <p:spPr>
          <a:xfrm>
            <a:off x="10372725" y="1084015"/>
            <a:ext cx="962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Unc-89</a:t>
            </a:r>
            <a:endParaRPr lang="zh-CN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06039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DAEF54E-233A-47B8-9017-28E4068E1F88}"/>
              </a:ext>
            </a:extLst>
          </p:cNvPr>
          <p:cNvSpPr txBox="1"/>
          <p:nvPr/>
        </p:nvSpPr>
        <p:spPr>
          <a:xfrm>
            <a:off x="560439" y="400278"/>
            <a:ext cx="5242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200" b="1" dirty="0"/>
              <a:t>Toy data</a:t>
            </a:r>
            <a:r>
              <a:rPr lang="ja-JP" altLang="en-US" b="1" dirty="0"/>
              <a:t>：</a:t>
            </a:r>
            <a:r>
              <a:rPr lang="en-US" altLang="zh-CN" b="1" dirty="0"/>
              <a:t>Che-3, osm-3, unc-89, let-418</a:t>
            </a:r>
            <a:endParaRPr lang="zh-CN" altLang="en-US" b="1" dirty="0"/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22C42401-8F33-4420-AEE9-40721D4B3195}"/>
              </a:ext>
            </a:extLst>
          </p:cNvPr>
          <p:cNvGrpSpPr/>
          <p:nvPr/>
        </p:nvGrpSpPr>
        <p:grpSpPr>
          <a:xfrm>
            <a:off x="1144307" y="1749846"/>
            <a:ext cx="11783963" cy="1625886"/>
            <a:chOff x="1022554" y="1033459"/>
            <a:chExt cx="11783963" cy="1625886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A7D845D0-FEF6-4D7B-95BF-A36AE29156E5}"/>
                </a:ext>
              </a:extLst>
            </p:cNvPr>
            <p:cNvSpPr txBox="1"/>
            <p:nvPr/>
          </p:nvSpPr>
          <p:spPr>
            <a:xfrm>
              <a:off x="1022554" y="1459016"/>
              <a:ext cx="6096000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dirty="0"/>
                <a:t>Che-3</a:t>
              </a:r>
              <a:r>
                <a:rPr lang="ja-JP" altLang="en-US" dirty="0"/>
                <a:t>　</a:t>
              </a:r>
              <a:endParaRPr lang="en-US" altLang="zh-CN" dirty="0"/>
            </a:p>
            <a:p>
              <a:r>
                <a:rPr lang="en-US" altLang="zh-CN" dirty="0"/>
                <a:t>osm-3</a:t>
              </a:r>
            </a:p>
            <a:p>
              <a:r>
                <a:rPr lang="en-US" altLang="zh-CN" dirty="0"/>
                <a:t>unc-89</a:t>
              </a:r>
            </a:p>
            <a:p>
              <a:r>
                <a:rPr lang="en-US" altLang="zh-CN" dirty="0"/>
                <a:t>let-418</a:t>
              </a:r>
              <a:endParaRPr lang="zh-CN" altLang="en-US" dirty="0"/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869954F9-ED76-4596-8A42-1179F8EE1868}"/>
                </a:ext>
              </a:extLst>
            </p:cNvPr>
            <p:cNvSpPr txBox="1"/>
            <p:nvPr/>
          </p:nvSpPr>
          <p:spPr>
            <a:xfrm>
              <a:off x="1120878" y="1033460"/>
              <a:ext cx="6815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altLang="zh-CN" dirty="0"/>
                <a:t>gene</a:t>
              </a:r>
              <a:endParaRPr lang="zh-CN" altLang="en-US" dirty="0"/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40BC355A-C42D-4ECA-A45F-78B6F1D97B64}"/>
                </a:ext>
              </a:extLst>
            </p:cNvPr>
            <p:cNvSpPr txBox="1"/>
            <p:nvPr/>
          </p:nvSpPr>
          <p:spPr>
            <a:xfrm>
              <a:off x="2443317" y="1033460"/>
              <a:ext cx="14207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altLang="zh-CN" dirty="0"/>
                <a:t>Sample size</a:t>
              </a:r>
              <a:endParaRPr lang="zh-CN" altLang="en-US" dirty="0"/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2FA86C67-FE18-4560-965D-7268D8985E88}"/>
                </a:ext>
              </a:extLst>
            </p:cNvPr>
            <p:cNvSpPr txBox="1"/>
            <p:nvPr/>
          </p:nvSpPr>
          <p:spPr>
            <a:xfrm>
              <a:off x="4832555" y="1033459"/>
              <a:ext cx="15124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altLang="zh-CN" dirty="0"/>
                <a:t>SNP number</a:t>
              </a:r>
              <a:endParaRPr lang="zh-CN" altLang="en-US" dirty="0"/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43D3A087-D0ED-45F2-8CC1-FBF72E314DD4}"/>
                </a:ext>
              </a:extLst>
            </p:cNvPr>
            <p:cNvSpPr txBox="1"/>
            <p:nvPr/>
          </p:nvSpPr>
          <p:spPr>
            <a:xfrm>
              <a:off x="6784258" y="1033460"/>
              <a:ext cx="27137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altLang="zh-CN" dirty="0"/>
                <a:t>Gene a</a:t>
              </a:r>
              <a:endParaRPr lang="zh-CN" altLang="en-US" dirty="0"/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826D022A-ABF2-44F5-937E-3D1F9C17B731}"/>
                </a:ext>
              </a:extLst>
            </p:cNvPr>
            <p:cNvSpPr txBox="1"/>
            <p:nvPr/>
          </p:nvSpPr>
          <p:spPr>
            <a:xfrm>
              <a:off x="7978877" y="1033460"/>
              <a:ext cx="27137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altLang="zh-CN" dirty="0"/>
                <a:t>Gene b</a:t>
              </a:r>
              <a:endParaRPr lang="zh-CN" altLang="en-US" dirty="0"/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50247F8F-BC59-417B-9EA9-7B224F677A83}"/>
                </a:ext>
              </a:extLst>
            </p:cNvPr>
            <p:cNvSpPr txBox="1"/>
            <p:nvPr/>
          </p:nvSpPr>
          <p:spPr>
            <a:xfrm>
              <a:off x="9035845" y="1033460"/>
              <a:ext cx="27137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altLang="zh-CN" dirty="0"/>
                <a:t>Gene c</a:t>
              </a:r>
              <a:endParaRPr lang="zh-CN" altLang="en-US" dirty="0"/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320B059A-D0A7-482C-9F45-49425A3DECF2}"/>
                </a:ext>
              </a:extLst>
            </p:cNvPr>
            <p:cNvSpPr txBox="1"/>
            <p:nvPr/>
          </p:nvSpPr>
          <p:spPr>
            <a:xfrm>
              <a:off x="2875935" y="1402792"/>
              <a:ext cx="550151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altLang="zh-CN" dirty="0"/>
                <a:t>95</a:t>
              </a:r>
            </a:p>
            <a:p>
              <a:r>
                <a:rPr lang="en-GB" altLang="zh-CN" dirty="0"/>
                <a:t>98</a:t>
              </a:r>
            </a:p>
            <a:p>
              <a:r>
                <a:rPr lang="en-GB" altLang="zh-CN" dirty="0"/>
                <a:t>43</a:t>
              </a:r>
            </a:p>
            <a:p>
              <a:r>
                <a:rPr lang="en-GB" altLang="zh-CN" dirty="0"/>
                <a:t>175</a:t>
              </a:r>
              <a:endParaRPr lang="zh-CN" altLang="en-US" dirty="0"/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60F4FA13-6000-447D-B54B-8E8728BE0FB6}"/>
                </a:ext>
              </a:extLst>
            </p:cNvPr>
            <p:cNvSpPr txBox="1"/>
            <p:nvPr/>
          </p:nvSpPr>
          <p:spPr>
            <a:xfrm>
              <a:off x="5067828" y="1402791"/>
              <a:ext cx="91563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altLang="zh-CN" dirty="0"/>
                <a:t>95000</a:t>
              </a:r>
            </a:p>
            <a:p>
              <a:r>
                <a:rPr lang="en-GB" altLang="zh-CN" dirty="0"/>
                <a:t>98000</a:t>
              </a:r>
            </a:p>
            <a:p>
              <a:r>
                <a:rPr lang="en-GB" altLang="zh-CN" dirty="0"/>
                <a:t>43000</a:t>
              </a:r>
            </a:p>
            <a:p>
              <a:r>
                <a:rPr lang="en-GB" altLang="zh-CN" dirty="0"/>
                <a:t>175000</a:t>
              </a:r>
              <a:endParaRPr lang="zh-CN" altLang="en-US" dirty="0"/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0911E825-82E8-4EED-9605-86B65788D028}"/>
                </a:ext>
              </a:extLst>
            </p:cNvPr>
            <p:cNvSpPr txBox="1"/>
            <p:nvPr/>
          </p:nvSpPr>
          <p:spPr>
            <a:xfrm>
              <a:off x="7053170" y="1409400"/>
              <a:ext cx="428322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altLang="zh-CN" dirty="0"/>
                <a:t>26</a:t>
              </a:r>
            </a:p>
            <a:p>
              <a:r>
                <a:rPr lang="en-GB" altLang="zh-CN" dirty="0"/>
                <a:t>5</a:t>
              </a:r>
            </a:p>
            <a:p>
              <a:r>
                <a:rPr lang="en-GB" altLang="zh-CN" dirty="0"/>
                <a:t>5</a:t>
              </a:r>
            </a:p>
            <a:p>
              <a:r>
                <a:rPr lang="en-GB" altLang="zh-CN" dirty="0"/>
                <a:t>3</a:t>
              </a:r>
              <a:endParaRPr lang="zh-CN" altLang="en-US" dirty="0"/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8FE88C46-57CA-4B7F-AFDC-B65119C0F596}"/>
                </a:ext>
              </a:extLst>
            </p:cNvPr>
            <p:cNvSpPr txBox="1"/>
            <p:nvPr/>
          </p:nvSpPr>
          <p:spPr>
            <a:xfrm>
              <a:off x="8272753" y="1402789"/>
              <a:ext cx="306494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altLang="zh-CN" dirty="0"/>
                <a:t>6</a:t>
              </a:r>
            </a:p>
            <a:p>
              <a:r>
                <a:rPr lang="en-GB" altLang="zh-CN" dirty="0"/>
                <a:t>2</a:t>
              </a:r>
            </a:p>
            <a:p>
              <a:r>
                <a:rPr lang="en-GB" altLang="zh-CN" dirty="0"/>
                <a:t>1</a:t>
              </a:r>
            </a:p>
            <a:p>
              <a:r>
                <a:rPr lang="en-GB" altLang="zh-CN" dirty="0"/>
                <a:t>1</a:t>
              </a:r>
              <a:endParaRPr lang="zh-CN" altLang="en-US" dirty="0"/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0B20D7B1-F3D1-49BF-A9EF-3335945554B5}"/>
                </a:ext>
              </a:extLst>
            </p:cNvPr>
            <p:cNvSpPr txBox="1"/>
            <p:nvPr/>
          </p:nvSpPr>
          <p:spPr>
            <a:xfrm>
              <a:off x="10092813" y="1040068"/>
              <a:ext cx="27137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altLang="zh-CN" dirty="0"/>
                <a:t>Gene d</a:t>
              </a:r>
              <a:endParaRPr lang="zh-CN" altLang="en-US" dirty="0"/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6CFBE3FF-5434-4689-8A22-CA9DB9F1A3A2}"/>
                </a:ext>
              </a:extLst>
            </p:cNvPr>
            <p:cNvSpPr txBox="1"/>
            <p:nvPr/>
          </p:nvSpPr>
          <p:spPr>
            <a:xfrm>
              <a:off x="9281343" y="1402788"/>
              <a:ext cx="428322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altLang="zh-CN" dirty="0"/>
                <a:t>33</a:t>
              </a:r>
            </a:p>
            <a:p>
              <a:r>
                <a:rPr lang="en-GB" altLang="zh-CN" dirty="0"/>
                <a:t>32</a:t>
              </a:r>
            </a:p>
            <a:p>
              <a:r>
                <a:rPr lang="en-GB" altLang="zh-CN" dirty="0"/>
                <a:t>16</a:t>
              </a:r>
            </a:p>
            <a:p>
              <a:r>
                <a:rPr lang="en-GB" altLang="zh-CN" dirty="0"/>
                <a:t>45</a:t>
              </a:r>
              <a:endParaRPr lang="zh-CN" altLang="en-US" dirty="0"/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0E7F395F-26A3-4668-B43C-65895295FAD8}"/>
                </a:ext>
              </a:extLst>
            </p:cNvPr>
            <p:cNvSpPr txBox="1"/>
            <p:nvPr/>
          </p:nvSpPr>
          <p:spPr>
            <a:xfrm>
              <a:off x="10304516" y="1402787"/>
              <a:ext cx="779381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altLang="zh-CN" dirty="0"/>
                <a:t>1 (+1)</a:t>
              </a:r>
            </a:p>
            <a:p>
              <a:r>
                <a:rPr lang="en-GB" altLang="zh-CN" dirty="0"/>
                <a:t>0 (+1)</a:t>
              </a:r>
            </a:p>
            <a:p>
              <a:r>
                <a:rPr lang="en-GB" altLang="zh-CN" dirty="0"/>
                <a:t>0 (+1)</a:t>
              </a:r>
            </a:p>
            <a:p>
              <a:r>
                <a:rPr lang="en-GB" altLang="zh-CN" dirty="0"/>
                <a:t>1 (+1)</a:t>
              </a:r>
              <a:endParaRPr lang="zh-CN" altLang="en-US" dirty="0"/>
            </a:p>
          </p:txBody>
        </p:sp>
      </p:grpSp>
      <p:sp>
        <p:nvSpPr>
          <p:cNvPr id="21" name="文本框 20">
            <a:extLst>
              <a:ext uri="{FF2B5EF4-FFF2-40B4-BE49-F238E27FC236}">
                <a16:creationId xmlns:a16="http://schemas.microsoft.com/office/drawing/2014/main" id="{169CE3B3-F47A-4B9F-9F59-123510D624D0}"/>
              </a:ext>
            </a:extLst>
          </p:cNvPr>
          <p:cNvSpPr txBox="1"/>
          <p:nvPr/>
        </p:nvSpPr>
        <p:spPr>
          <a:xfrm>
            <a:off x="1144307" y="3669784"/>
            <a:ext cx="1776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altLang="zh-CN" dirty="0"/>
              <a:t>1. normalization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FCD30415-491D-448D-88ED-3CA3139BD5B2}"/>
                  </a:ext>
                </a:extLst>
              </p:cNvPr>
              <p:cNvSpPr txBox="1"/>
              <p:nvPr/>
            </p:nvSpPr>
            <p:spPr>
              <a:xfrm>
                <a:off x="5123950" y="4509856"/>
                <a:ext cx="2685607" cy="12443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  <m:t>𝑔𝑒𝑛𝑒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  <m:t>𝑎𝑙𝑙</m:t>
                              </m:r>
                              <m: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  <m:t>𝑠𝑛𝑝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CN" altLang="en-US" sz="4000" dirty="0"/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FCD30415-491D-448D-88ED-3CA3139BD5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3950" y="4509856"/>
                <a:ext cx="2685607" cy="124431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874726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7074EB4E-D7D3-4E7B-8739-495EE96489D7}"/>
              </a:ext>
            </a:extLst>
          </p:cNvPr>
          <p:cNvGrpSpPr/>
          <p:nvPr/>
        </p:nvGrpSpPr>
        <p:grpSpPr>
          <a:xfrm>
            <a:off x="1042219" y="2917723"/>
            <a:ext cx="11783963" cy="1625885"/>
            <a:chOff x="1022554" y="1033460"/>
            <a:chExt cx="11783963" cy="1625885"/>
          </a:xfrm>
        </p:grpSpPr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B24F8E1D-CC31-4EFC-9F68-8F3357BD4368}"/>
                </a:ext>
              </a:extLst>
            </p:cNvPr>
            <p:cNvSpPr txBox="1"/>
            <p:nvPr/>
          </p:nvSpPr>
          <p:spPr>
            <a:xfrm>
              <a:off x="1022554" y="1459016"/>
              <a:ext cx="6096000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dirty="0"/>
                <a:t>Che-3</a:t>
              </a:r>
              <a:r>
                <a:rPr lang="ja-JP" altLang="en-US" dirty="0"/>
                <a:t>　</a:t>
              </a:r>
              <a:endParaRPr lang="en-US" altLang="zh-CN" dirty="0"/>
            </a:p>
            <a:p>
              <a:r>
                <a:rPr lang="en-US" altLang="zh-CN" dirty="0"/>
                <a:t>osm-3</a:t>
              </a:r>
            </a:p>
            <a:p>
              <a:r>
                <a:rPr lang="en-US" altLang="zh-CN" dirty="0"/>
                <a:t>unc-89</a:t>
              </a:r>
            </a:p>
            <a:p>
              <a:r>
                <a:rPr lang="en-US" altLang="zh-CN" dirty="0"/>
                <a:t>let-418</a:t>
              </a:r>
              <a:endParaRPr lang="zh-CN" altLang="en-US" dirty="0"/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CF082445-D879-483C-9E9D-FA944E4E333C}"/>
                </a:ext>
              </a:extLst>
            </p:cNvPr>
            <p:cNvSpPr txBox="1"/>
            <p:nvPr/>
          </p:nvSpPr>
          <p:spPr>
            <a:xfrm>
              <a:off x="1120878" y="1033460"/>
              <a:ext cx="6815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altLang="zh-CN" dirty="0"/>
                <a:t>gene</a:t>
              </a:r>
              <a:endParaRPr lang="zh-CN" altLang="en-US" dirty="0"/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3F40CF09-D869-4ED2-ABB5-2D0A3EAB7365}"/>
                </a:ext>
              </a:extLst>
            </p:cNvPr>
            <p:cNvSpPr txBox="1"/>
            <p:nvPr/>
          </p:nvSpPr>
          <p:spPr>
            <a:xfrm>
              <a:off x="2443317" y="1033460"/>
              <a:ext cx="14207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altLang="zh-CN" dirty="0"/>
                <a:t>Sample size</a:t>
              </a:r>
              <a:endParaRPr lang="zh-CN" altLang="en-US" dirty="0"/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8FADD8E3-747E-43B1-8317-CC2B9A253952}"/>
                </a:ext>
              </a:extLst>
            </p:cNvPr>
            <p:cNvSpPr txBox="1"/>
            <p:nvPr/>
          </p:nvSpPr>
          <p:spPr>
            <a:xfrm>
              <a:off x="4657059" y="1040068"/>
              <a:ext cx="27137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altLang="zh-CN" dirty="0"/>
                <a:t>SNP number</a:t>
              </a:r>
              <a:endParaRPr lang="zh-CN" altLang="en-US" dirty="0"/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9E5ACB81-12DF-46DF-A535-0D95526F32AD}"/>
                </a:ext>
              </a:extLst>
            </p:cNvPr>
            <p:cNvSpPr txBox="1"/>
            <p:nvPr/>
          </p:nvSpPr>
          <p:spPr>
            <a:xfrm>
              <a:off x="6784258" y="1033460"/>
              <a:ext cx="27137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altLang="zh-CN" dirty="0"/>
                <a:t>Gene a</a:t>
              </a:r>
              <a:endParaRPr lang="zh-CN" altLang="en-US" dirty="0"/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979D1A34-B7E6-435B-914D-850CED5F8481}"/>
                </a:ext>
              </a:extLst>
            </p:cNvPr>
            <p:cNvSpPr txBox="1"/>
            <p:nvPr/>
          </p:nvSpPr>
          <p:spPr>
            <a:xfrm>
              <a:off x="7978877" y="1033460"/>
              <a:ext cx="27137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altLang="zh-CN" dirty="0"/>
                <a:t>Gene b</a:t>
              </a:r>
              <a:endParaRPr lang="zh-CN" altLang="en-US" dirty="0"/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005722FF-8141-4E1A-A729-62EFCD4D3CFE}"/>
                </a:ext>
              </a:extLst>
            </p:cNvPr>
            <p:cNvSpPr txBox="1"/>
            <p:nvPr/>
          </p:nvSpPr>
          <p:spPr>
            <a:xfrm>
              <a:off x="9035845" y="1033460"/>
              <a:ext cx="27137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altLang="zh-CN" dirty="0"/>
                <a:t>Gene c</a:t>
              </a:r>
              <a:endParaRPr lang="zh-CN" altLang="en-US" dirty="0"/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BB0622B8-448D-4096-8E1C-143C073F60ED}"/>
                </a:ext>
              </a:extLst>
            </p:cNvPr>
            <p:cNvSpPr txBox="1"/>
            <p:nvPr/>
          </p:nvSpPr>
          <p:spPr>
            <a:xfrm>
              <a:off x="2875935" y="1402792"/>
              <a:ext cx="550151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altLang="zh-CN" dirty="0"/>
                <a:t>95</a:t>
              </a:r>
            </a:p>
            <a:p>
              <a:r>
                <a:rPr lang="en-GB" altLang="zh-CN" dirty="0"/>
                <a:t>98</a:t>
              </a:r>
            </a:p>
            <a:p>
              <a:r>
                <a:rPr lang="en-GB" altLang="zh-CN" dirty="0"/>
                <a:t>43</a:t>
              </a:r>
            </a:p>
            <a:p>
              <a:r>
                <a:rPr lang="en-GB" altLang="zh-CN" dirty="0"/>
                <a:t>175</a:t>
              </a:r>
              <a:endParaRPr lang="zh-CN" altLang="en-US" dirty="0"/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208594B8-D8DF-41A3-8F75-CD51ED1EBAD2}"/>
                </a:ext>
              </a:extLst>
            </p:cNvPr>
            <p:cNvSpPr txBox="1"/>
            <p:nvPr/>
          </p:nvSpPr>
          <p:spPr>
            <a:xfrm>
              <a:off x="6887194" y="1409400"/>
              <a:ext cx="72327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altLang="zh-CN" dirty="0"/>
                <a:t>0.391</a:t>
              </a:r>
            </a:p>
            <a:p>
              <a:r>
                <a:rPr lang="en-GB" altLang="zh-CN" dirty="0"/>
                <a:t>   -</a:t>
              </a:r>
            </a:p>
            <a:p>
              <a:r>
                <a:rPr lang="en-GB" altLang="zh-CN" dirty="0"/>
                <a:t>   -</a:t>
              </a:r>
            </a:p>
            <a:p>
              <a:r>
                <a:rPr lang="en-GB" altLang="zh-CN" dirty="0"/>
                <a:t>   -</a:t>
              </a:r>
              <a:endParaRPr lang="zh-CN" altLang="en-US" dirty="0"/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6AFECB91-3C9E-45A3-9349-99D200AA2D75}"/>
                </a:ext>
              </a:extLst>
            </p:cNvPr>
            <p:cNvSpPr txBox="1"/>
            <p:nvPr/>
          </p:nvSpPr>
          <p:spPr>
            <a:xfrm>
              <a:off x="8037021" y="1409400"/>
              <a:ext cx="72327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altLang="zh-CN" dirty="0"/>
                <a:t>2.129</a:t>
              </a:r>
            </a:p>
            <a:p>
              <a:r>
                <a:rPr lang="en-GB" altLang="zh-CN" dirty="0"/>
                <a:t>    -</a:t>
              </a:r>
            </a:p>
            <a:p>
              <a:r>
                <a:rPr lang="en-GB" altLang="zh-CN" dirty="0"/>
                <a:t>    -</a:t>
              </a:r>
            </a:p>
            <a:p>
              <a:r>
                <a:rPr lang="en-GB" altLang="zh-CN" dirty="0"/>
                <a:t>    -</a:t>
              </a:r>
              <a:endParaRPr lang="zh-CN" altLang="en-US" dirty="0"/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015E5836-6BFA-4B6C-9C80-9D0421AD6DF4}"/>
                </a:ext>
              </a:extLst>
            </p:cNvPr>
            <p:cNvSpPr txBox="1"/>
            <p:nvPr/>
          </p:nvSpPr>
          <p:spPr>
            <a:xfrm>
              <a:off x="10092813" y="1040068"/>
              <a:ext cx="27137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altLang="zh-CN" dirty="0"/>
                <a:t>Gene d</a:t>
              </a:r>
              <a:endParaRPr lang="zh-CN" altLang="en-US" dirty="0"/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6FC570AE-797A-437E-9753-986E3356A64F}"/>
                </a:ext>
              </a:extLst>
            </p:cNvPr>
            <p:cNvSpPr txBox="1"/>
            <p:nvPr/>
          </p:nvSpPr>
          <p:spPr>
            <a:xfrm>
              <a:off x="9137391" y="1409400"/>
              <a:ext cx="72327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altLang="zh-CN" dirty="0"/>
                <a:t>7.552</a:t>
              </a:r>
            </a:p>
            <a:p>
              <a:r>
                <a:rPr lang="en-GB" altLang="zh-CN" dirty="0"/>
                <a:t>   -</a:t>
              </a:r>
            </a:p>
            <a:p>
              <a:r>
                <a:rPr lang="en-GB" altLang="zh-CN" dirty="0"/>
                <a:t>   -</a:t>
              </a:r>
            </a:p>
            <a:p>
              <a:r>
                <a:rPr lang="en-GB" altLang="zh-CN" dirty="0"/>
                <a:t>   -</a:t>
              </a:r>
              <a:endParaRPr lang="zh-CN" altLang="en-US" dirty="0"/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AFB06687-A54F-4CEB-BA5B-D95F79ECC5E8}"/>
                </a:ext>
              </a:extLst>
            </p:cNvPr>
            <p:cNvSpPr txBox="1"/>
            <p:nvPr/>
          </p:nvSpPr>
          <p:spPr>
            <a:xfrm>
              <a:off x="10278938" y="1402790"/>
              <a:ext cx="601447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altLang="zh-CN" dirty="0"/>
                <a:t>  -</a:t>
              </a:r>
            </a:p>
            <a:p>
              <a:r>
                <a:rPr lang="en-GB" altLang="zh-CN" dirty="0"/>
                <a:t>  -</a:t>
              </a:r>
            </a:p>
            <a:p>
              <a:r>
                <a:rPr lang="en-GB" altLang="zh-CN" dirty="0"/>
                <a:t>23.5</a:t>
              </a:r>
            </a:p>
            <a:p>
              <a:r>
                <a:rPr lang="en-GB" altLang="zh-CN" dirty="0"/>
                <a:t>  -</a:t>
              </a:r>
              <a:endParaRPr lang="zh-CN" altLang="en-US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FAF4AEF7-7621-4BF0-9000-975010478316}"/>
                  </a:ext>
                </a:extLst>
              </p:cNvPr>
              <p:cNvSpPr txBox="1"/>
              <p:nvPr/>
            </p:nvSpPr>
            <p:spPr>
              <a:xfrm>
                <a:off x="2826161" y="761723"/>
                <a:ext cx="8362950" cy="15692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</m:den>
                      </m:f>
                      <m:rad>
                        <m:rad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>
                          <m:r>
                            <m:rPr>
                              <m:brk m:alnAt="7"/>
                            </m:r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deg>
                        <m:e>
                          <m:f>
                            <m:f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nary>
                                <m:naryPr>
                                  <m:chr m:val="∏"/>
                                  <m:limLoc m:val="subSup"/>
                                  <m:ctrlP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5"/>
                                    </m:rP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altLang="zh-CN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800" b="0" i="1" smtClean="0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US" altLang="zh-CN" sz="28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nary>
                            </m:num>
                            <m:den>
                              <m:sSup>
                                <m:sSupPr>
                                  <m:ctrlP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CN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𝑚𝑎𝑥</m:t>
                                          </m:r>
                                        </m:sub>
                                      </m:sSub>
                                      <m:r>
                                        <a:rPr lang="en-US" altLang="zh-CN" sz="28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2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𝑚𝑖𝑛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</m:den>
                          </m:f>
                        </m:e>
                      </m:rad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>
                              <m:r>
                                <m:rPr>
                                  <m:brk m:alnAt="7"/>
                                </m:r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deg>
                            <m:e>
                              <m:nary>
                                <m:naryPr>
                                  <m:chr m:val="∏"/>
                                  <m:limLoc m:val="subSup"/>
                                  <m:ctrlP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5"/>
                                    </m:rP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altLang="zh-CN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8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altLang="zh-CN" sz="28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</m:rad>
                        </m:num>
                        <m:den>
                          <m:sSub>
                            <m:sSub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</m:sub>
                          </m:s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FAF4AEF7-7621-4BF0-9000-9750104783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6161" y="761723"/>
                <a:ext cx="8362950" cy="156921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5FF0430E-73D3-4D33-A219-693F4857BB60}"/>
                  </a:ext>
                </a:extLst>
              </p:cNvPr>
              <p:cNvSpPr txBox="1"/>
              <p:nvPr/>
            </p:nvSpPr>
            <p:spPr>
              <a:xfrm>
                <a:off x="868227" y="1239936"/>
                <a:ext cx="1447063" cy="8099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zh-CN" sz="3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P</a:t>
                </a:r>
                <a:r>
                  <a:rPr lang="en-US" altLang="zh-CN" sz="3600" b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𝑠𝑢𝑚</m:t>
                            </m:r>
                          </m:sub>
                        </m:sSub>
                      </m:den>
                    </m:f>
                  </m:oMath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5FF0430E-73D3-4D33-A219-693F4857BB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227" y="1239936"/>
                <a:ext cx="1447063" cy="809902"/>
              </a:xfrm>
              <a:prstGeom prst="rect">
                <a:avLst/>
              </a:prstGeom>
              <a:blipFill>
                <a:blip r:embed="rId3"/>
                <a:stretch>
                  <a:fillRect l="-18908" t="-10526" b="-902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框 2">
            <a:extLst>
              <a:ext uri="{FF2B5EF4-FFF2-40B4-BE49-F238E27FC236}">
                <a16:creationId xmlns:a16="http://schemas.microsoft.com/office/drawing/2014/main" id="{9E02757A-122A-4159-B8B8-D2BCECD8C12B}"/>
              </a:ext>
            </a:extLst>
          </p:cNvPr>
          <p:cNvSpPr txBox="1"/>
          <p:nvPr/>
        </p:nvSpPr>
        <p:spPr>
          <a:xfrm>
            <a:off x="3445751" y="334297"/>
            <a:ext cx="4988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Get the M score of a gene in different screenings</a:t>
            </a:r>
            <a:endParaRPr lang="zh-CN" alt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66014486-487C-4447-BC95-DC4F0076F91E}"/>
              </a:ext>
            </a:extLst>
          </p:cNvPr>
          <p:cNvSpPr txBox="1"/>
          <p:nvPr/>
        </p:nvSpPr>
        <p:spPr>
          <a:xfrm>
            <a:off x="1189378" y="5125065"/>
            <a:ext cx="940994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Conclusion:</a:t>
            </a:r>
          </a:p>
          <a:p>
            <a:r>
              <a:rPr lang="en-US" altLang="zh-CN" dirty="0"/>
              <a:t>Gene a and Gene b might be the candidate of che-3 screening, Gene c  and Gene d is a trash</a:t>
            </a:r>
            <a:endParaRPr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A9711F51-9D59-44FB-8A16-1D5D9E9E0041}"/>
              </a:ext>
            </a:extLst>
          </p:cNvPr>
          <p:cNvSpPr txBox="1"/>
          <p:nvPr/>
        </p:nvSpPr>
        <p:spPr>
          <a:xfrm>
            <a:off x="4926940" y="3268347"/>
            <a:ext cx="91563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altLang="zh-CN" dirty="0"/>
              <a:t>95000</a:t>
            </a:r>
          </a:p>
          <a:p>
            <a:r>
              <a:rPr lang="en-GB" altLang="zh-CN" dirty="0"/>
              <a:t>98000</a:t>
            </a:r>
          </a:p>
          <a:p>
            <a:r>
              <a:rPr lang="en-GB" altLang="zh-CN" dirty="0"/>
              <a:t>43000</a:t>
            </a:r>
          </a:p>
          <a:p>
            <a:r>
              <a:rPr lang="en-GB" altLang="zh-CN" dirty="0"/>
              <a:t>175000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344071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37C12227-FB9A-406F-AB10-55616448F2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9919" y="959998"/>
            <a:ext cx="8229600" cy="200025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337395A-19F2-40F2-A124-FD5DF36B84D2}"/>
              </a:ext>
            </a:extLst>
          </p:cNvPr>
          <p:cNvSpPr txBox="1"/>
          <p:nvPr/>
        </p:nvSpPr>
        <p:spPr>
          <a:xfrm>
            <a:off x="423153" y="811884"/>
            <a:ext cx="1584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Osm-3 G444E</a:t>
            </a:r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05ABA39-5718-47D2-9C6B-71127AB91E97}"/>
              </a:ext>
            </a:extLst>
          </p:cNvPr>
          <p:cNvSpPr/>
          <p:nvPr/>
        </p:nvSpPr>
        <p:spPr>
          <a:xfrm>
            <a:off x="2989431" y="1181216"/>
            <a:ext cx="828675" cy="219075"/>
          </a:xfrm>
          <a:prstGeom prst="rect">
            <a:avLst/>
          </a:prstGeom>
          <a:solidFill>
            <a:srgbClr val="FF0000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3A375A6-2BB7-43AB-AF68-FDBC500C2753}"/>
              </a:ext>
            </a:extLst>
          </p:cNvPr>
          <p:cNvSpPr/>
          <p:nvPr/>
        </p:nvSpPr>
        <p:spPr>
          <a:xfrm>
            <a:off x="3008481" y="2070732"/>
            <a:ext cx="809625" cy="434459"/>
          </a:xfrm>
          <a:prstGeom prst="rect">
            <a:avLst/>
          </a:prstGeom>
          <a:solidFill>
            <a:srgbClr val="FF0000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AE2FD48B-136D-439E-B50E-4920B71940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9919" y="3630689"/>
            <a:ext cx="9314234" cy="1862847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6406FACA-CCC1-4243-908F-56E48CB16407}"/>
              </a:ext>
            </a:extLst>
          </p:cNvPr>
          <p:cNvSpPr txBox="1"/>
          <p:nvPr/>
        </p:nvSpPr>
        <p:spPr>
          <a:xfrm>
            <a:off x="437847" y="3261357"/>
            <a:ext cx="1418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Dyf-5 T164E</a:t>
            </a:r>
            <a:endParaRPr lang="zh-CN" altLang="en-US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BF7E24F7-7EFE-4479-91A8-9E403B49D47E}"/>
              </a:ext>
            </a:extLst>
          </p:cNvPr>
          <p:cNvSpPr/>
          <p:nvPr/>
        </p:nvSpPr>
        <p:spPr>
          <a:xfrm>
            <a:off x="3569442" y="3857380"/>
            <a:ext cx="809625" cy="434459"/>
          </a:xfrm>
          <a:prstGeom prst="rect">
            <a:avLst/>
          </a:prstGeom>
          <a:solidFill>
            <a:srgbClr val="FF0000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586911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D4B01CAE-18FA-49CF-8515-136360981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0287" y="981075"/>
            <a:ext cx="8105775" cy="489585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1646E13D-E42C-42A9-BE86-C3C72777AC21}"/>
              </a:ext>
            </a:extLst>
          </p:cNvPr>
          <p:cNvSpPr/>
          <p:nvPr/>
        </p:nvSpPr>
        <p:spPr>
          <a:xfrm>
            <a:off x="3176588" y="3547170"/>
            <a:ext cx="890587" cy="310455"/>
          </a:xfrm>
          <a:prstGeom prst="rect">
            <a:avLst/>
          </a:prstGeom>
          <a:solidFill>
            <a:srgbClr val="FF0000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CE30D02-2D05-4769-B65C-E4CAB50C555B}"/>
              </a:ext>
            </a:extLst>
          </p:cNvPr>
          <p:cNvSpPr/>
          <p:nvPr/>
        </p:nvSpPr>
        <p:spPr>
          <a:xfrm>
            <a:off x="3176587" y="1217415"/>
            <a:ext cx="890587" cy="310455"/>
          </a:xfrm>
          <a:prstGeom prst="rect">
            <a:avLst/>
          </a:prstGeom>
          <a:solidFill>
            <a:srgbClr val="FF0000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613766E-7617-4CDE-819D-DE7DEBFFD7D9}"/>
              </a:ext>
            </a:extLst>
          </p:cNvPr>
          <p:cNvSpPr txBox="1"/>
          <p:nvPr/>
        </p:nvSpPr>
        <p:spPr>
          <a:xfrm>
            <a:off x="390525" y="390525"/>
            <a:ext cx="965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Let-418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955688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DD30EEC2-D3F4-4B12-BF90-2B73278CB9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5387" y="1200150"/>
            <a:ext cx="10429875" cy="40767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A0B91035-B00F-4609-8CB5-97B47C153F9C}"/>
              </a:ext>
            </a:extLst>
          </p:cNvPr>
          <p:cNvSpPr txBox="1"/>
          <p:nvPr/>
        </p:nvSpPr>
        <p:spPr>
          <a:xfrm>
            <a:off x="316620" y="666750"/>
            <a:ext cx="878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dumpy</a:t>
            </a:r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E33EBF2-DF71-4A65-97E0-1EF5C07FC877}"/>
              </a:ext>
            </a:extLst>
          </p:cNvPr>
          <p:cNvSpPr/>
          <p:nvPr/>
        </p:nvSpPr>
        <p:spPr>
          <a:xfrm>
            <a:off x="2338387" y="1581150"/>
            <a:ext cx="1119188" cy="1238250"/>
          </a:xfrm>
          <a:prstGeom prst="rect">
            <a:avLst/>
          </a:prstGeom>
          <a:solidFill>
            <a:srgbClr val="FF0000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C390CCB-02C4-49FC-9959-021F7FAC0307}"/>
              </a:ext>
            </a:extLst>
          </p:cNvPr>
          <p:cNvSpPr/>
          <p:nvPr/>
        </p:nvSpPr>
        <p:spPr>
          <a:xfrm>
            <a:off x="2338387" y="3152776"/>
            <a:ext cx="1119188" cy="314324"/>
          </a:xfrm>
          <a:prstGeom prst="rect">
            <a:avLst/>
          </a:prstGeom>
          <a:solidFill>
            <a:srgbClr val="FF0000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64745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BB3D6A26-11B1-473D-BEE1-3077BDF4CB64}"/>
              </a:ext>
            </a:extLst>
          </p:cNvPr>
          <p:cNvGrpSpPr/>
          <p:nvPr/>
        </p:nvGrpSpPr>
        <p:grpSpPr>
          <a:xfrm>
            <a:off x="1604962" y="1733550"/>
            <a:ext cx="9414070" cy="3124200"/>
            <a:chOff x="2767012" y="1771650"/>
            <a:chExt cx="6519863" cy="2163714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A3A55AF0-C7E0-445E-B3BA-3DADA57C6F0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67012" y="1771650"/>
              <a:ext cx="6519863" cy="2163714"/>
            </a:xfrm>
            <a:prstGeom prst="rect">
              <a:avLst/>
            </a:prstGeom>
          </p:spPr>
        </p:pic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740C02A2-AB9A-49AC-BA66-166FD40997DD}"/>
                </a:ext>
              </a:extLst>
            </p:cNvPr>
            <p:cNvSpPr/>
            <p:nvPr/>
          </p:nvSpPr>
          <p:spPr>
            <a:xfrm>
              <a:off x="8367712" y="2305050"/>
              <a:ext cx="747713" cy="190500"/>
            </a:xfrm>
            <a:prstGeom prst="rect">
              <a:avLst/>
            </a:prstGeom>
            <a:solidFill>
              <a:srgbClr val="FF0000">
                <a:alpha val="3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3671667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947A5AD9-3A56-63E5-610D-170F6D8AA42A}"/>
              </a:ext>
            </a:extLst>
          </p:cNvPr>
          <p:cNvSpPr txBox="1"/>
          <p:nvPr/>
        </p:nvSpPr>
        <p:spPr>
          <a:xfrm>
            <a:off x="603504" y="475488"/>
            <a:ext cx="2332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Unsolved problems</a:t>
            </a:r>
            <a:r>
              <a:rPr lang="zh-CN" altLang="en-US" dirty="0"/>
              <a:t>：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270D2F3-0EBD-B953-077C-1B44D68340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0667" y="2090547"/>
            <a:ext cx="8229600" cy="200025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2629214D-85E8-FDF2-E4A0-CDF8E01EDAAC}"/>
              </a:ext>
            </a:extLst>
          </p:cNvPr>
          <p:cNvSpPr/>
          <p:nvPr/>
        </p:nvSpPr>
        <p:spPr>
          <a:xfrm>
            <a:off x="2439238" y="2538725"/>
            <a:ext cx="785414" cy="667512"/>
          </a:xfrm>
          <a:prstGeom prst="rect">
            <a:avLst/>
          </a:prstGeom>
          <a:solidFill>
            <a:srgbClr val="FF000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CEBEEAAA-D109-EFBD-C34D-43FD61730F05}"/>
              </a:ext>
            </a:extLst>
          </p:cNvPr>
          <p:cNvCxnSpPr/>
          <p:nvPr/>
        </p:nvCxnSpPr>
        <p:spPr>
          <a:xfrm flipH="1">
            <a:off x="2936194" y="1451113"/>
            <a:ext cx="731345" cy="10876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B9379016-D74F-2225-2A3C-19DF7874FE51}"/>
              </a:ext>
            </a:extLst>
          </p:cNvPr>
          <p:cNvSpPr txBox="1"/>
          <p:nvPr/>
        </p:nvSpPr>
        <p:spPr>
          <a:xfrm>
            <a:off x="2653748" y="1042358"/>
            <a:ext cx="2183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Unexpected noise</a:t>
            </a:r>
            <a:r>
              <a:rPr lang="zh-CN" altLang="en-US" dirty="0"/>
              <a:t>？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E853C3A-E552-A680-1521-D594018D7CD4}"/>
              </a:ext>
            </a:extLst>
          </p:cNvPr>
          <p:cNvSpPr txBox="1"/>
          <p:nvPr/>
        </p:nvSpPr>
        <p:spPr>
          <a:xfrm>
            <a:off x="3301866" y="4887635"/>
            <a:ext cx="4669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Alignment</a:t>
            </a:r>
            <a:r>
              <a:rPr lang="ja-JP" altLang="en-US" dirty="0"/>
              <a:t>みたいな点数システムを作りたい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619742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EDB447F6-15CF-495C-A702-3DB35019CA83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6A30338D-3E8A-4442-961F-6B7F57BF4014}"/>
              </a:ext>
            </a:extLst>
          </p:cNvPr>
          <p:cNvGrpSpPr/>
          <p:nvPr/>
        </p:nvGrpSpPr>
        <p:grpSpPr>
          <a:xfrm>
            <a:off x="996751" y="1127606"/>
            <a:ext cx="4058602" cy="5031521"/>
            <a:chOff x="1095200" y="1163256"/>
            <a:chExt cx="4058602" cy="5031521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9B9A48E7-A787-44AE-850A-C16998B26079}"/>
                </a:ext>
              </a:extLst>
            </p:cNvPr>
            <p:cNvSpPr txBox="1"/>
            <p:nvPr/>
          </p:nvSpPr>
          <p:spPr>
            <a:xfrm>
              <a:off x="1305196" y="1163256"/>
              <a:ext cx="248177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4000" b="1" dirty="0">
                  <a:solidFill>
                    <a:schemeClr val="bg1"/>
                  </a:solidFill>
                </a:rPr>
                <a:t>Screening</a:t>
              </a:r>
              <a:endParaRPr lang="zh-CN" altLang="en-US" sz="4000" b="1" dirty="0">
                <a:solidFill>
                  <a:schemeClr val="bg1"/>
                </a:solidFill>
              </a:endParaRPr>
            </a:p>
          </p:txBody>
        </p:sp>
        <p:sp>
          <p:nvSpPr>
            <p:cNvPr id="7" name="箭头: 右 6">
              <a:extLst>
                <a:ext uri="{FF2B5EF4-FFF2-40B4-BE49-F238E27FC236}">
                  <a16:creationId xmlns:a16="http://schemas.microsoft.com/office/drawing/2014/main" id="{405C0737-F54E-48EF-A5BC-50A6EB68CC2E}"/>
                </a:ext>
              </a:extLst>
            </p:cNvPr>
            <p:cNvSpPr/>
            <p:nvPr/>
          </p:nvSpPr>
          <p:spPr>
            <a:xfrm rot="5400000">
              <a:off x="2131917" y="1930184"/>
              <a:ext cx="828325" cy="905981"/>
            </a:xfrm>
            <a:prstGeom prst="right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13E69893-DE00-48D6-A9C3-D18427EBFE74}"/>
                </a:ext>
              </a:extLst>
            </p:cNvPr>
            <p:cNvSpPr txBox="1"/>
            <p:nvPr/>
          </p:nvSpPr>
          <p:spPr>
            <a:xfrm>
              <a:off x="1401376" y="2797337"/>
              <a:ext cx="228940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000" b="1" dirty="0">
                  <a:solidFill>
                    <a:schemeClr val="bg1"/>
                  </a:solidFill>
                </a:rPr>
                <a:t>Mapping</a:t>
              </a:r>
              <a:endParaRPr lang="zh-CN" altLang="en-US" sz="4000" b="1" dirty="0">
                <a:solidFill>
                  <a:schemeClr val="bg1"/>
                </a:solidFill>
              </a:endParaRP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050B3074-CB0F-42BA-84E9-7CB55A3B5EA9}"/>
                </a:ext>
              </a:extLst>
            </p:cNvPr>
            <p:cNvSpPr txBox="1"/>
            <p:nvPr/>
          </p:nvSpPr>
          <p:spPr>
            <a:xfrm>
              <a:off x="3223465" y="2064503"/>
              <a:ext cx="193033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chemeClr val="bg1"/>
                  </a:solidFill>
                </a:rPr>
                <a:t>5-6 Samples</a:t>
              </a:r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  <p:sp>
          <p:nvSpPr>
            <p:cNvPr id="11" name="箭头: 右 10">
              <a:extLst>
                <a:ext uri="{FF2B5EF4-FFF2-40B4-BE49-F238E27FC236}">
                  <a16:creationId xmlns:a16="http://schemas.microsoft.com/office/drawing/2014/main" id="{C2019DDA-A8BB-41A4-AE24-36A2D02005CD}"/>
                </a:ext>
              </a:extLst>
            </p:cNvPr>
            <p:cNvSpPr/>
            <p:nvPr/>
          </p:nvSpPr>
          <p:spPr>
            <a:xfrm rot="5400000">
              <a:off x="2131916" y="3737564"/>
              <a:ext cx="828325" cy="905981"/>
            </a:xfrm>
            <a:prstGeom prst="right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7085C30E-6992-48F8-9688-E09C2970F553}"/>
                </a:ext>
              </a:extLst>
            </p:cNvPr>
            <p:cNvSpPr txBox="1"/>
            <p:nvPr/>
          </p:nvSpPr>
          <p:spPr>
            <a:xfrm>
              <a:off x="1095200" y="4680093"/>
              <a:ext cx="290175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000" b="1" dirty="0">
                  <a:solidFill>
                    <a:schemeClr val="bg1"/>
                  </a:solidFill>
                </a:rPr>
                <a:t>Sequencing</a:t>
              </a:r>
              <a:endParaRPr lang="zh-CN" altLang="en-US" sz="4000" b="1" dirty="0">
                <a:solidFill>
                  <a:schemeClr val="bg1"/>
                </a:solidFill>
              </a:endParaRP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F617F225-665D-4854-87F1-F21A8B21C1DF}"/>
                </a:ext>
              </a:extLst>
            </p:cNvPr>
            <p:cNvSpPr txBox="1"/>
            <p:nvPr/>
          </p:nvSpPr>
          <p:spPr>
            <a:xfrm>
              <a:off x="3504792" y="3940984"/>
              <a:ext cx="136768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chemeClr val="bg1"/>
                  </a:solidFill>
                </a:rPr>
                <a:t>1 month</a:t>
              </a:r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9BA47C73-951D-46B8-8E69-FB10B240290D}"/>
                </a:ext>
              </a:extLst>
            </p:cNvPr>
            <p:cNvSpPr txBox="1"/>
            <p:nvPr/>
          </p:nvSpPr>
          <p:spPr>
            <a:xfrm>
              <a:off x="1305196" y="5825445"/>
              <a:ext cx="34932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>
                  <a:solidFill>
                    <a:schemeClr val="bg1"/>
                  </a:solidFill>
                </a:rPr>
                <a:t>Accurate and save a lot of money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5FAEABEB-06C9-4372-B5B2-652C01C9A069}"/>
              </a:ext>
            </a:extLst>
          </p:cNvPr>
          <p:cNvGrpSpPr/>
          <p:nvPr/>
        </p:nvGrpSpPr>
        <p:grpSpPr>
          <a:xfrm>
            <a:off x="6908833" y="1035718"/>
            <a:ext cx="5048877" cy="5400408"/>
            <a:chOff x="6908833" y="1035718"/>
            <a:chExt cx="5048877" cy="5400408"/>
          </a:xfrm>
        </p:grpSpPr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335A53E5-7060-4E6F-B765-C0F27A5727AC}"/>
                </a:ext>
              </a:extLst>
            </p:cNvPr>
            <p:cNvSpPr txBox="1"/>
            <p:nvPr/>
          </p:nvSpPr>
          <p:spPr>
            <a:xfrm>
              <a:off x="7566716" y="1035718"/>
              <a:ext cx="251001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4000" b="1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Screening</a:t>
              </a:r>
              <a:endParaRPr lang="zh-CN" altLang="en-US" sz="4000" b="1" dirty="0">
                <a:solidFill>
                  <a:schemeClr val="tx2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17" name="箭头: 右 16">
              <a:extLst>
                <a:ext uri="{FF2B5EF4-FFF2-40B4-BE49-F238E27FC236}">
                  <a16:creationId xmlns:a16="http://schemas.microsoft.com/office/drawing/2014/main" id="{8467AFDB-21BA-4E99-B4EE-953624E63F87}"/>
                </a:ext>
              </a:extLst>
            </p:cNvPr>
            <p:cNvSpPr/>
            <p:nvPr/>
          </p:nvSpPr>
          <p:spPr>
            <a:xfrm rot="5400000">
              <a:off x="8363278" y="1832806"/>
              <a:ext cx="898954" cy="916292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2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5B56EAD3-5D95-4ED7-ABAB-FB19E7AFD14A}"/>
                </a:ext>
              </a:extLst>
            </p:cNvPr>
            <p:cNvSpPr txBox="1"/>
            <p:nvPr/>
          </p:nvSpPr>
          <p:spPr>
            <a:xfrm>
              <a:off x="7452218" y="2669799"/>
              <a:ext cx="293478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4000" b="1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Sequencing</a:t>
              </a:r>
              <a:endParaRPr lang="zh-CN" altLang="en-US" sz="4000" b="1" dirty="0">
                <a:solidFill>
                  <a:schemeClr val="tx2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0C09C953-77BF-4A2C-8DF5-1D08CEE4B06F}"/>
                </a:ext>
              </a:extLst>
            </p:cNvPr>
            <p:cNvSpPr txBox="1"/>
            <p:nvPr/>
          </p:nvSpPr>
          <p:spPr>
            <a:xfrm>
              <a:off x="9484985" y="1936966"/>
              <a:ext cx="24727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2400" b="1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50-100</a:t>
              </a:r>
              <a:r>
                <a:rPr lang="en-US" altLang="zh-CN" sz="2400" b="1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 Samples</a:t>
              </a:r>
              <a:endParaRPr lang="zh-CN" altLang="en-US" sz="2400" b="1" dirty="0">
                <a:solidFill>
                  <a:schemeClr val="tx2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20" name="箭头: 右 19">
              <a:extLst>
                <a:ext uri="{FF2B5EF4-FFF2-40B4-BE49-F238E27FC236}">
                  <a16:creationId xmlns:a16="http://schemas.microsoft.com/office/drawing/2014/main" id="{79A74DF0-E81E-46BB-94E3-3DD648DD9BC5}"/>
                </a:ext>
              </a:extLst>
            </p:cNvPr>
            <p:cNvSpPr/>
            <p:nvPr/>
          </p:nvSpPr>
          <p:spPr>
            <a:xfrm rot="5400000">
              <a:off x="8356983" y="3489456"/>
              <a:ext cx="898954" cy="916292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197DC911-2BF3-4ECD-8FFD-1F06D5C82D48}"/>
                </a:ext>
              </a:extLst>
            </p:cNvPr>
            <p:cNvSpPr txBox="1"/>
            <p:nvPr/>
          </p:nvSpPr>
          <p:spPr>
            <a:xfrm>
              <a:off x="7799267" y="4326449"/>
              <a:ext cx="202688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4000" b="1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Analyze</a:t>
              </a:r>
              <a:endParaRPr lang="zh-CN" altLang="en-US" sz="4000" b="1" dirty="0">
                <a:solidFill>
                  <a:schemeClr val="tx2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55DEFE1F-69AF-4D77-B8B3-C79574E29A6E}"/>
                </a:ext>
              </a:extLst>
            </p:cNvPr>
            <p:cNvSpPr txBox="1"/>
            <p:nvPr/>
          </p:nvSpPr>
          <p:spPr>
            <a:xfrm>
              <a:off x="6908833" y="5512796"/>
              <a:ext cx="471154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Next-gen seq is becoming cheaper</a:t>
              </a:r>
            </a:p>
            <a:p>
              <a:r>
                <a:rPr lang="en-US" altLang="zh-CN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Can get a lot of allele and gene once a screen</a:t>
              </a:r>
            </a:p>
            <a:p>
              <a:r>
                <a:rPr lang="en-US" altLang="zh-CN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Mapping free</a:t>
              </a:r>
              <a:endParaRPr lang="zh-CN" altLang="en-US" dirty="0">
                <a:solidFill>
                  <a:schemeClr val="tx2">
                    <a:lumMod val="60000"/>
                    <a:lumOff val="40000"/>
                  </a:schemeClr>
                </a:solidFill>
              </a:endParaRP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9A1F7617-96C8-4483-AFAA-49B2C552E169}"/>
              </a:ext>
            </a:extLst>
          </p:cNvPr>
          <p:cNvSpPr txBox="1"/>
          <p:nvPr/>
        </p:nvSpPr>
        <p:spPr>
          <a:xfrm>
            <a:off x="6431585" y="315726"/>
            <a:ext cx="18742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But why not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1249937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6D071514-00BD-299C-2C23-1CC6213F56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882" y="369000"/>
            <a:ext cx="11662237" cy="612000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F188B45C-F5D0-FBB4-7279-2F716B9DC4F9}"/>
              </a:ext>
            </a:extLst>
          </p:cNvPr>
          <p:cNvSpPr txBox="1"/>
          <p:nvPr/>
        </p:nvSpPr>
        <p:spPr>
          <a:xfrm>
            <a:off x="295275" y="188018"/>
            <a:ext cx="1508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TBB-4(sa127)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708948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1329BCC-2E8D-1AAF-EF24-F571E4C38A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369" y="369000"/>
            <a:ext cx="11617263" cy="61200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EDE33682-8608-89AD-4C9B-75DC64D83B2C}"/>
              </a:ext>
            </a:extLst>
          </p:cNvPr>
          <p:cNvSpPr txBox="1"/>
          <p:nvPr/>
        </p:nvSpPr>
        <p:spPr>
          <a:xfrm>
            <a:off x="304800" y="46163"/>
            <a:ext cx="878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dumpy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379489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74AF75A3-9269-7698-D9EF-2E25C52960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673" y="369000"/>
            <a:ext cx="11712654" cy="61200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C213BAC5-E03D-33D6-E5FB-77DC48FBC096}"/>
              </a:ext>
            </a:extLst>
          </p:cNvPr>
          <p:cNvSpPr txBox="1"/>
          <p:nvPr/>
        </p:nvSpPr>
        <p:spPr>
          <a:xfrm>
            <a:off x="161925" y="59102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Dyf-5(cas501)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992814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1E751DEF-08AC-F3EB-3444-FD20877291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3768"/>
            <a:ext cx="12192000" cy="6465801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85336983-AB91-454A-4D49-55D086EBD35C}"/>
              </a:ext>
            </a:extLst>
          </p:cNvPr>
          <p:cNvSpPr txBox="1"/>
          <p:nvPr/>
        </p:nvSpPr>
        <p:spPr>
          <a:xfrm>
            <a:off x="161925" y="59102"/>
            <a:ext cx="809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Che-3</a:t>
            </a:r>
            <a:endParaRPr lang="zh-CN" altLang="en-US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5E94F8F-79C6-4636-955D-CC308B2A4555}"/>
              </a:ext>
            </a:extLst>
          </p:cNvPr>
          <p:cNvSpPr/>
          <p:nvPr/>
        </p:nvSpPr>
        <p:spPr>
          <a:xfrm>
            <a:off x="971762" y="6158753"/>
            <a:ext cx="1323203" cy="550816"/>
          </a:xfrm>
          <a:prstGeom prst="rect">
            <a:avLst/>
          </a:prstGeom>
          <a:solidFill>
            <a:schemeClr val="accent2">
              <a:lumMod val="40000"/>
              <a:lumOff val="60000"/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02106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A75C4853-A078-4942-5EF4-E96C3F5A70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2725" y="1181100"/>
            <a:ext cx="5619750" cy="44958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F1565FD8-C2BA-10A8-A9CB-90DC7AF150D3}"/>
              </a:ext>
            </a:extLst>
          </p:cNvPr>
          <p:cNvSpPr txBox="1"/>
          <p:nvPr/>
        </p:nvSpPr>
        <p:spPr>
          <a:xfrm>
            <a:off x="3075993" y="1181100"/>
            <a:ext cx="29819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Impact mutation per sample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855865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28986326-283B-083C-CF72-605DCE87BC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5373"/>
            <a:ext cx="12192000" cy="610725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8D9723E1-409C-573C-1D76-63D13B5F691A}"/>
              </a:ext>
            </a:extLst>
          </p:cNvPr>
          <p:cNvSpPr txBox="1"/>
          <p:nvPr/>
        </p:nvSpPr>
        <p:spPr>
          <a:xfrm>
            <a:off x="304800" y="130196"/>
            <a:ext cx="2347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Amino acid frequency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417771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407A76FB-8816-C760-20B5-BB47262128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442910"/>
            <a:ext cx="5676900" cy="597217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702390DE-F1E8-05D3-FEF8-E6326B3C182E}"/>
              </a:ext>
            </a:extLst>
          </p:cNvPr>
          <p:cNvSpPr txBox="1"/>
          <p:nvPr/>
        </p:nvSpPr>
        <p:spPr>
          <a:xfrm>
            <a:off x="7007086" y="3013500"/>
            <a:ext cx="37457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C&gt;U or G&gt;A</a:t>
            </a:r>
            <a:endParaRPr lang="zh-CN" altLang="en-US" sz="2400" dirty="0"/>
          </a:p>
          <a:p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607879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D3074CD4-B7B1-43C9-9781-D4519C4EEC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3595"/>
            <a:ext cx="12192000" cy="6670809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09371414-D948-4E31-93B8-94D181BAC531}"/>
              </a:ext>
            </a:extLst>
          </p:cNvPr>
          <p:cNvSpPr txBox="1"/>
          <p:nvPr/>
        </p:nvSpPr>
        <p:spPr>
          <a:xfrm>
            <a:off x="286870" y="161365"/>
            <a:ext cx="92320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Take codon usage, amino acid count, and EMS-induced codon change into consideration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75F5C4D-DF2C-4C79-AC3C-6ACEF3629C53}"/>
              </a:ext>
            </a:extLst>
          </p:cNvPr>
          <p:cNvSpPr txBox="1"/>
          <p:nvPr/>
        </p:nvSpPr>
        <p:spPr>
          <a:xfrm>
            <a:off x="1541929" y="53069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1</a:t>
            </a:r>
            <a:endParaRPr lang="zh-CN" altLang="en-US" b="1" dirty="0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7D9792E1-F56F-496D-8D1F-30845B7A5D8D}"/>
              </a:ext>
            </a:extLst>
          </p:cNvPr>
          <p:cNvCxnSpPr>
            <a:cxnSpLocks/>
          </p:cNvCxnSpPr>
          <p:nvPr/>
        </p:nvCxnSpPr>
        <p:spPr>
          <a:xfrm flipH="1">
            <a:off x="1461247" y="851792"/>
            <a:ext cx="161365" cy="1837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39B0734B-7542-407E-8CD3-44D4649ACC5A}"/>
              </a:ext>
            </a:extLst>
          </p:cNvPr>
          <p:cNvSpPr txBox="1"/>
          <p:nvPr/>
        </p:nvSpPr>
        <p:spPr>
          <a:xfrm>
            <a:off x="3855611" y="3244334"/>
            <a:ext cx="312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2</a:t>
            </a:r>
            <a:endParaRPr lang="zh-CN" altLang="en-US" b="1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D8BB27B1-1035-43DD-A938-682F7FFE729A}"/>
              </a:ext>
            </a:extLst>
          </p:cNvPr>
          <p:cNvSpPr txBox="1"/>
          <p:nvPr/>
        </p:nvSpPr>
        <p:spPr>
          <a:xfrm>
            <a:off x="4250057" y="3228912"/>
            <a:ext cx="312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3</a:t>
            </a:r>
            <a:endParaRPr lang="zh-CN" altLang="en-US" b="1" dirty="0"/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BEA59637-7B23-483B-B2EE-C9FA8D7E6ABC}"/>
              </a:ext>
            </a:extLst>
          </p:cNvPr>
          <p:cNvCxnSpPr>
            <a:stCxn id="12" idx="2"/>
          </p:cNvCxnSpPr>
          <p:nvPr/>
        </p:nvCxnSpPr>
        <p:spPr>
          <a:xfrm>
            <a:off x="4012100" y="3613666"/>
            <a:ext cx="84771" cy="1425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1C14BFDA-714E-44D8-AD26-E7B8C5B35C30}"/>
              </a:ext>
            </a:extLst>
          </p:cNvPr>
          <p:cNvCxnSpPr>
            <a:stCxn id="13" idx="2"/>
          </p:cNvCxnSpPr>
          <p:nvPr/>
        </p:nvCxnSpPr>
        <p:spPr>
          <a:xfrm flipH="1">
            <a:off x="4250057" y="3598244"/>
            <a:ext cx="156489" cy="1579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3869873B-CD83-4769-8C9E-56DF3A132517}"/>
              </a:ext>
            </a:extLst>
          </p:cNvPr>
          <p:cNvSpPr txBox="1"/>
          <p:nvPr/>
        </p:nvSpPr>
        <p:spPr>
          <a:xfrm>
            <a:off x="5611906" y="361366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4</a:t>
            </a:r>
            <a:endParaRPr lang="zh-CN" altLang="en-US" b="1" dirty="0"/>
          </a:p>
        </p:txBody>
      </p: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B1FB26C2-89C2-4E36-A8E1-578371D74D92}"/>
              </a:ext>
            </a:extLst>
          </p:cNvPr>
          <p:cNvCxnSpPr>
            <a:cxnSpLocks/>
            <a:stCxn id="18" idx="2"/>
          </p:cNvCxnSpPr>
          <p:nvPr/>
        </p:nvCxnSpPr>
        <p:spPr>
          <a:xfrm flipH="1">
            <a:off x="5549153" y="3982998"/>
            <a:ext cx="219206" cy="3021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21B2529C-CAD5-4EF6-B945-15D9F02DEED8}"/>
              </a:ext>
            </a:extLst>
          </p:cNvPr>
          <p:cNvSpPr txBox="1"/>
          <p:nvPr/>
        </p:nvSpPr>
        <p:spPr>
          <a:xfrm>
            <a:off x="1918447" y="1028758"/>
            <a:ext cx="312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5</a:t>
            </a:r>
            <a:endParaRPr lang="zh-CN" altLang="en-US" b="1" dirty="0"/>
          </a:p>
        </p:txBody>
      </p: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9023568F-ABBC-4F82-B373-2A72A4B48124}"/>
              </a:ext>
            </a:extLst>
          </p:cNvPr>
          <p:cNvCxnSpPr>
            <a:cxnSpLocks/>
            <a:stCxn id="23" idx="2"/>
          </p:cNvCxnSpPr>
          <p:nvPr/>
        </p:nvCxnSpPr>
        <p:spPr>
          <a:xfrm flipH="1">
            <a:off x="1918448" y="1398090"/>
            <a:ext cx="156452" cy="1980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>
            <a:extLst>
              <a:ext uri="{FF2B5EF4-FFF2-40B4-BE49-F238E27FC236}">
                <a16:creationId xmlns:a16="http://schemas.microsoft.com/office/drawing/2014/main" id="{2295CC4E-2F11-4CC8-A97C-CFE80921342A}"/>
              </a:ext>
            </a:extLst>
          </p:cNvPr>
          <p:cNvSpPr txBox="1"/>
          <p:nvPr/>
        </p:nvSpPr>
        <p:spPr>
          <a:xfrm>
            <a:off x="2554941" y="256212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6</a:t>
            </a:r>
            <a:endParaRPr lang="zh-CN" altLang="en-US" b="1" dirty="0"/>
          </a:p>
        </p:txBody>
      </p: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A3938B18-D729-43FF-A08E-E8B1E2BB2E9A}"/>
              </a:ext>
            </a:extLst>
          </p:cNvPr>
          <p:cNvCxnSpPr/>
          <p:nvPr/>
        </p:nvCxnSpPr>
        <p:spPr>
          <a:xfrm flipH="1">
            <a:off x="2554941" y="2931459"/>
            <a:ext cx="89647" cy="2241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41665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782F02FA-7B9A-76BA-F1C3-AE4A86FFBE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9717"/>
            <a:ext cx="12192000" cy="6390849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05922E0F-E7E3-50E0-AC05-0B8D0F1C3CD0}"/>
              </a:ext>
            </a:extLst>
          </p:cNvPr>
          <p:cNvSpPr txBox="1"/>
          <p:nvPr/>
        </p:nvSpPr>
        <p:spPr>
          <a:xfrm>
            <a:off x="188182" y="155051"/>
            <a:ext cx="2340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Neighbor base-pairs?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ACB875E-8581-DB48-99CC-91696A4D78CB}"/>
              </a:ext>
            </a:extLst>
          </p:cNvPr>
          <p:cNvSpPr txBox="1"/>
          <p:nvPr/>
        </p:nvSpPr>
        <p:spPr>
          <a:xfrm>
            <a:off x="3505200" y="155051"/>
            <a:ext cx="878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dumpy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984236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BD1AB1D8-7C42-E7DD-78A8-4384EC846E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7506"/>
            <a:ext cx="12192000" cy="626490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D2E9D98-7CB4-1F3D-C319-9E1CE63D02AA}"/>
              </a:ext>
            </a:extLst>
          </p:cNvPr>
          <p:cNvSpPr txBox="1"/>
          <p:nvPr/>
        </p:nvSpPr>
        <p:spPr>
          <a:xfrm>
            <a:off x="325120" y="50921"/>
            <a:ext cx="808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Tbb-4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160538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B6CA3D7D-54E5-4607-9ADB-A0C77B168438}"/>
              </a:ext>
            </a:extLst>
          </p:cNvPr>
          <p:cNvGrpSpPr/>
          <p:nvPr/>
        </p:nvGrpSpPr>
        <p:grpSpPr>
          <a:xfrm>
            <a:off x="668924" y="655387"/>
            <a:ext cx="10854152" cy="5547225"/>
            <a:chOff x="340444" y="589596"/>
            <a:chExt cx="10854152" cy="5547225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D9BA2862-005B-44C4-8B80-630D08DE2B8A}"/>
                </a:ext>
              </a:extLst>
            </p:cNvPr>
            <p:cNvSpPr txBox="1"/>
            <p:nvPr/>
          </p:nvSpPr>
          <p:spPr>
            <a:xfrm>
              <a:off x="340444" y="878248"/>
              <a:ext cx="902362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/>
                <a:t>Step 1:  </a:t>
              </a:r>
              <a:r>
                <a:rPr lang="en-US" altLang="zh-CN" sz="2400" b="1" dirty="0" err="1"/>
                <a:t>Creat</a:t>
              </a:r>
              <a:r>
                <a:rPr lang="en-US" altLang="zh-CN" sz="2400" b="1" dirty="0"/>
                <a:t> a SNP pool with SNPs have impact on amino acid</a:t>
              </a:r>
              <a:endParaRPr lang="zh-CN" altLang="en-US" sz="2400" b="1" dirty="0"/>
            </a:p>
          </p:txBody>
        </p:sp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6FB40EE8-B087-451A-B114-D6C1642A4C53}"/>
                </a:ext>
              </a:extLst>
            </p:cNvPr>
            <p:cNvGrpSpPr/>
            <p:nvPr/>
          </p:nvGrpSpPr>
          <p:grpSpPr>
            <a:xfrm>
              <a:off x="617074" y="589596"/>
              <a:ext cx="10370694" cy="1915886"/>
              <a:chOff x="569449" y="37146"/>
              <a:chExt cx="10370694" cy="1915886"/>
            </a:xfrm>
          </p:grpSpPr>
          <p:grpSp>
            <p:nvGrpSpPr>
              <p:cNvPr id="70" name="组合 69">
                <a:extLst>
                  <a:ext uri="{FF2B5EF4-FFF2-40B4-BE49-F238E27FC236}">
                    <a16:creationId xmlns:a16="http://schemas.microsoft.com/office/drawing/2014/main" id="{9796AB48-AF3A-40C4-94F2-32C525EE6DB5}"/>
                  </a:ext>
                </a:extLst>
              </p:cNvPr>
              <p:cNvGrpSpPr/>
              <p:nvPr/>
            </p:nvGrpSpPr>
            <p:grpSpPr>
              <a:xfrm>
                <a:off x="758337" y="832759"/>
                <a:ext cx="2068287" cy="729345"/>
                <a:chOff x="1718293" y="1439009"/>
                <a:chExt cx="2371015" cy="836096"/>
              </a:xfrm>
            </p:grpSpPr>
            <p:pic>
              <p:nvPicPr>
                <p:cNvPr id="79" name="图片 78">
                  <a:extLst>
                    <a:ext uri="{FF2B5EF4-FFF2-40B4-BE49-F238E27FC236}">
                      <a16:creationId xmlns:a16="http://schemas.microsoft.com/office/drawing/2014/main" id="{B940E3A2-88E2-4492-8AB2-FCEBBD45BDF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2986" t="3890" r="67261" b="69793"/>
                <a:stretch/>
              </p:blipFill>
              <p:spPr>
                <a:xfrm>
                  <a:off x="1718293" y="1439009"/>
                  <a:ext cx="2371015" cy="836096"/>
                </a:xfrm>
                <a:prstGeom prst="rect">
                  <a:avLst/>
                </a:prstGeom>
              </p:spPr>
            </p:pic>
            <p:sp>
              <p:nvSpPr>
                <p:cNvPr id="80" name="矩形 79">
                  <a:extLst>
                    <a:ext uri="{FF2B5EF4-FFF2-40B4-BE49-F238E27FC236}">
                      <a16:creationId xmlns:a16="http://schemas.microsoft.com/office/drawing/2014/main" id="{15927391-F89B-4C3E-83E6-B4426D400F22}"/>
                    </a:ext>
                  </a:extLst>
                </p:cNvPr>
                <p:cNvSpPr/>
                <p:nvPr/>
              </p:nvSpPr>
              <p:spPr>
                <a:xfrm>
                  <a:off x="2381726" y="1463766"/>
                  <a:ext cx="875071" cy="39329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sp>
            <p:nvSpPr>
              <p:cNvPr id="71" name="箭头: 右 70">
                <a:extLst>
                  <a:ext uri="{FF2B5EF4-FFF2-40B4-BE49-F238E27FC236}">
                    <a16:creationId xmlns:a16="http://schemas.microsoft.com/office/drawing/2014/main" id="{3FF53EF2-33D4-4AE1-B4BD-5FDED579A87C}"/>
                  </a:ext>
                </a:extLst>
              </p:cNvPr>
              <p:cNvSpPr/>
              <p:nvPr/>
            </p:nvSpPr>
            <p:spPr>
              <a:xfrm>
                <a:off x="2826627" y="1327082"/>
                <a:ext cx="526174" cy="98947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2" name="矩形 71">
                <a:extLst>
                  <a:ext uri="{FF2B5EF4-FFF2-40B4-BE49-F238E27FC236}">
                    <a16:creationId xmlns:a16="http://schemas.microsoft.com/office/drawing/2014/main" id="{9D3F4EB0-5921-435A-B586-FC188D7C884C}"/>
                  </a:ext>
                </a:extLst>
              </p:cNvPr>
              <p:cNvSpPr/>
              <p:nvPr/>
            </p:nvSpPr>
            <p:spPr>
              <a:xfrm>
                <a:off x="4071258" y="962234"/>
                <a:ext cx="4172889" cy="729345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73" name="文本框 72">
                <a:extLst>
                  <a:ext uri="{FF2B5EF4-FFF2-40B4-BE49-F238E27FC236}">
                    <a16:creationId xmlns:a16="http://schemas.microsoft.com/office/drawing/2014/main" id="{B4FE3221-D87E-4890-B323-E3287443BAF7}"/>
                  </a:ext>
                </a:extLst>
              </p:cNvPr>
              <p:cNvSpPr txBox="1"/>
              <p:nvPr/>
            </p:nvSpPr>
            <p:spPr>
              <a:xfrm>
                <a:off x="569449" y="1583700"/>
                <a:ext cx="22509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Suppressor mutant 1</a:t>
                </a:r>
                <a:endParaRPr lang="zh-CN" altLang="en-US" dirty="0"/>
              </a:p>
            </p:txBody>
          </p:sp>
          <p:sp>
            <p:nvSpPr>
              <p:cNvPr id="74" name="文本框 73">
                <a:extLst>
                  <a:ext uri="{FF2B5EF4-FFF2-40B4-BE49-F238E27FC236}">
                    <a16:creationId xmlns:a16="http://schemas.microsoft.com/office/drawing/2014/main" id="{99F4F22B-9298-438C-97DE-A76CAC611311}"/>
                  </a:ext>
                </a:extLst>
              </p:cNvPr>
              <p:cNvSpPr txBox="1"/>
              <p:nvPr/>
            </p:nvSpPr>
            <p:spPr>
              <a:xfrm>
                <a:off x="4410667" y="1030461"/>
                <a:ext cx="331853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3200" b="1" dirty="0">
                    <a:solidFill>
                      <a:schemeClr val="bg1"/>
                    </a:solidFill>
                  </a:rPr>
                  <a:t>Impact SNP pool</a:t>
                </a:r>
                <a:endParaRPr lang="zh-CN" altLang="en-US" sz="32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5" name="矩形 74">
                <a:extLst>
                  <a:ext uri="{FF2B5EF4-FFF2-40B4-BE49-F238E27FC236}">
                    <a16:creationId xmlns:a16="http://schemas.microsoft.com/office/drawing/2014/main" id="{6FC2CC99-2B88-4B66-90AE-4E9F62D36F06}"/>
                  </a:ext>
                </a:extLst>
              </p:cNvPr>
              <p:cNvSpPr/>
              <p:nvPr/>
            </p:nvSpPr>
            <p:spPr>
              <a:xfrm>
                <a:off x="8244147" y="962234"/>
                <a:ext cx="2695996" cy="729345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76" name="文本框 75">
                <a:extLst>
                  <a:ext uri="{FF2B5EF4-FFF2-40B4-BE49-F238E27FC236}">
                    <a16:creationId xmlns:a16="http://schemas.microsoft.com/office/drawing/2014/main" id="{0B5555A7-6600-43DE-9846-F6DE574E50BC}"/>
                  </a:ext>
                </a:extLst>
              </p:cNvPr>
              <p:cNvSpPr txBox="1"/>
              <p:nvPr/>
            </p:nvSpPr>
            <p:spPr>
              <a:xfrm>
                <a:off x="7900852" y="1088949"/>
                <a:ext cx="238614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b="1" dirty="0">
                    <a:solidFill>
                      <a:schemeClr val="bg1"/>
                    </a:solidFill>
                  </a:rPr>
                  <a:t>Of        Sup 1</a:t>
                </a:r>
                <a:endParaRPr lang="zh-CN" altLang="en-US" sz="2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7" name="弧形 76">
                <a:extLst>
                  <a:ext uri="{FF2B5EF4-FFF2-40B4-BE49-F238E27FC236}">
                    <a16:creationId xmlns:a16="http://schemas.microsoft.com/office/drawing/2014/main" id="{C02B3D8E-DAD9-4D24-AAC7-DD39146F7B7A}"/>
                  </a:ext>
                </a:extLst>
              </p:cNvPr>
              <p:cNvSpPr/>
              <p:nvPr/>
            </p:nvSpPr>
            <p:spPr>
              <a:xfrm>
                <a:off x="8850085" y="37146"/>
                <a:ext cx="914400" cy="914400"/>
              </a:xfrm>
              <a:prstGeom prst="arc">
                <a:avLst>
                  <a:gd name="adj1" fmla="val 1045075"/>
                  <a:gd name="adj2" fmla="val 5154857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8" name="文本框 77">
                <a:extLst>
                  <a:ext uri="{FF2B5EF4-FFF2-40B4-BE49-F238E27FC236}">
                    <a16:creationId xmlns:a16="http://schemas.microsoft.com/office/drawing/2014/main" id="{80A95A9F-6FA4-487F-92F4-858CE5C45C67}"/>
                  </a:ext>
                </a:extLst>
              </p:cNvPr>
              <p:cNvSpPr txBox="1"/>
              <p:nvPr/>
            </p:nvSpPr>
            <p:spPr>
              <a:xfrm>
                <a:off x="9487806" y="236104"/>
                <a:ext cx="55335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Tag</a:t>
                </a:r>
                <a:endParaRPr lang="zh-CN" altLang="en-US" dirty="0"/>
              </a:p>
            </p:txBody>
          </p:sp>
        </p:grp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767F0D3C-91F7-49F1-8660-DAC6F4451E6C}"/>
                </a:ext>
              </a:extLst>
            </p:cNvPr>
            <p:cNvGrpSpPr/>
            <p:nvPr/>
          </p:nvGrpSpPr>
          <p:grpSpPr>
            <a:xfrm>
              <a:off x="643972" y="3602026"/>
              <a:ext cx="3008120" cy="253730"/>
              <a:chOff x="758337" y="832759"/>
              <a:chExt cx="10181806" cy="858820"/>
            </a:xfrm>
          </p:grpSpPr>
          <p:grpSp>
            <p:nvGrpSpPr>
              <p:cNvPr id="64" name="组合 63">
                <a:extLst>
                  <a:ext uri="{FF2B5EF4-FFF2-40B4-BE49-F238E27FC236}">
                    <a16:creationId xmlns:a16="http://schemas.microsoft.com/office/drawing/2014/main" id="{E8149219-21B8-4B5B-B058-BBBC09377F3E}"/>
                  </a:ext>
                </a:extLst>
              </p:cNvPr>
              <p:cNvGrpSpPr/>
              <p:nvPr/>
            </p:nvGrpSpPr>
            <p:grpSpPr>
              <a:xfrm>
                <a:off x="758337" y="832759"/>
                <a:ext cx="2068287" cy="729345"/>
                <a:chOff x="1718293" y="1439009"/>
                <a:chExt cx="2371015" cy="836096"/>
              </a:xfrm>
            </p:grpSpPr>
            <p:pic>
              <p:nvPicPr>
                <p:cNvPr id="68" name="图片 67">
                  <a:extLst>
                    <a:ext uri="{FF2B5EF4-FFF2-40B4-BE49-F238E27FC236}">
                      <a16:creationId xmlns:a16="http://schemas.microsoft.com/office/drawing/2014/main" id="{09930194-F777-43EF-A3DB-F50C4B7CE25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2986" t="3890" r="67261" b="69793"/>
                <a:stretch/>
              </p:blipFill>
              <p:spPr>
                <a:xfrm>
                  <a:off x="1718293" y="1439009"/>
                  <a:ext cx="2371015" cy="836096"/>
                </a:xfrm>
                <a:prstGeom prst="rect">
                  <a:avLst/>
                </a:prstGeom>
              </p:spPr>
            </p:pic>
            <p:sp>
              <p:nvSpPr>
                <p:cNvPr id="69" name="矩形 68">
                  <a:extLst>
                    <a:ext uri="{FF2B5EF4-FFF2-40B4-BE49-F238E27FC236}">
                      <a16:creationId xmlns:a16="http://schemas.microsoft.com/office/drawing/2014/main" id="{01DF5CBD-08CB-44C7-A35B-F8C3B8DEB97F}"/>
                    </a:ext>
                  </a:extLst>
                </p:cNvPr>
                <p:cNvSpPr/>
                <p:nvPr/>
              </p:nvSpPr>
              <p:spPr>
                <a:xfrm>
                  <a:off x="2381726" y="1463766"/>
                  <a:ext cx="875071" cy="39329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sp>
            <p:nvSpPr>
              <p:cNvPr id="65" name="箭头: 右 64">
                <a:extLst>
                  <a:ext uri="{FF2B5EF4-FFF2-40B4-BE49-F238E27FC236}">
                    <a16:creationId xmlns:a16="http://schemas.microsoft.com/office/drawing/2014/main" id="{0084BBD4-675E-4C38-B66F-3A37CA9D0532}"/>
                  </a:ext>
                </a:extLst>
              </p:cNvPr>
              <p:cNvSpPr/>
              <p:nvPr/>
            </p:nvSpPr>
            <p:spPr>
              <a:xfrm>
                <a:off x="2826627" y="1327082"/>
                <a:ext cx="526174" cy="98947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6" name="矩形 65">
                <a:extLst>
                  <a:ext uri="{FF2B5EF4-FFF2-40B4-BE49-F238E27FC236}">
                    <a16:creationId xmlns:a16="http://schemas.microsoft.com/office/drawing/2014/main" id="{9148BA35-4C9C-4582-BEA3-ECE1C083BC5D}"/>
                  </a:ext>
                </a:extLst>
              </p:cNvPr>
              <p:cNvSpPr/>
              <p:nvPr/>
            </p:nvSpPr>
            <p:spPr>
              <a:xfrm>
                <a:off x="4071258" y="962234"/>
                <a:ext cx="4172889" cy="729345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67" name="矩形 66">
                <a:extLst>
                  <a:ext uri="{FF2B5EF4-FFF2-40B4-BE49-F238E27FC236}">
                    <a16:creationId xmlns:a16="http://schemas.microsoft.com/office/drawing/2014/main" id="{EA132561-4837-43D5-9AD7-766ED511AD37}"/>
                  </a:ext>
                </a:extLst>
              </p:cNvPr>
              <p:cNvSpPr/>
              <p:nvPr/>
            </p:nvSpPr>
            <p:spPr>
              <a:xfrm>
                <a:off x="8244147" y="962234"/>
                <a:ext cx="2695996" cy="729345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91B8CEAA-C84A-41DA-813A-31C00A0DF270}"/>
                </a:ext>
              </a:extLst>
            </p:cNvPr>
            <p:cNvGrpSpPr/>
            <p:nvPr/>
          </p:nvGrpSpPr>
          <p:grpSpPr>
            <a:xfrm>
              <a:off x="643972" y="3844962"/>
              <a:ext cx="3008120" cy="253730"/>
              <a:chOff x="758337" y="832759"/>
              <a:chExt cx="10181806" cy="858820"/>
            </a:xfrm>
          </p:grpSpPr>
          <p:grpSp>
            <p:nvGrpSpPr>
              <p:cNvPr id="58" name="组合 57">
                <a:extLst>
                  <a:ext uri="{FF2B5EF4-FFF2-40B4-BE49-F238E27FC236}">
                    <a16:creationId xmlns:a16="http://schemas.microsoft.com/office/drawing/2014/main" id="{DAD7E821-EFFE-4DF3-BAFE-A7BAA5846FF9}"/>
                  </a:ext>
                </a:extLst>
              </p:cNvPr>
              <p:cNvGrpSpPr/>
              <p:nvPr/>
            </p:nvGrpSpPr>
            <p:grpSpPr>
              <a:xfrm>
                <a:off x="758337" y="832759"/>
                <a:ext cx="2068287" cy="729345"/>
                <a:chOff x="1718293" y="1439009"/>
                <a:chExt cx="2371015" cy="836096"/>
              </a:xfrm>
            </p:grpSpPr>
            <p:pic>
              <p:nvPicPr>
                <p:cNvPr id="62" name="图片 61">
                  <a:extLst>
                    <a:ext uri="{FF2B5EF4-FFF2-40B4-BE49-F238E27FC236}">
                      <a16:creationId xmlns:a16="http://schemas.microsoft.com/office/drawing/2014/main" id="{B6C8220F-A2EB-4B21-A540-207843C9E41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2986" t="3890" r="67261" b="69793"/>
                <a:stretch/>
              </p:blipFill>
              <p:spPr>
                <a:xfrm>
                  <a:off x="1718293" y="1439009"/>
                  <a:ext cx="2371015" cy="836096"/>
                </a:xfrm>
                <a:prstGeom prst="rect">
                  <a:avLst/>
                </a:prstGeom>
              </p:spPr>
            </p:pic>
            <p:sp>
              <p:nvSpPr>
                <p:cNvPr id="63" name="矩形 62">
                  <a:extLst>
                    <a:ext uri="{FF2B5EF4-FFF2-40B4-BE49-F238E27FC236}">
                      <a16:creationId xmlns:a16="http://schemas.microsoft.com/office/drawing/2014/main" id="{0E22925A-4862-4739-820C-16F7B5970E59}"/>
                    </a:ext>
                  </a:extLst>
                </p:cNvPr>
                <p:cNvSpPr/>
                <p:nvPr/>
              </p:nvSpPr>
              <p:spPr>
                <a:xfrm>
                  <a:off x="2381726" y="1463766"/>
                  <a:ext cx="875071" cy="39329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sp>
            <p:nvSpPr>
              <p:cNvPr id="59" name="箭头: 右 58">
                <a:extLst>
                  <a:ext uri="{FF2B5EF4-FFF2-40B4-BE49-F238E27FC236}">
                    <a16:creationId xmlns:a16="http://schemas.microsoft.com/office/drawing/2014/main" id="{086EB8F6-0D74-4901-A21C-8F5603259A84}"/>
                  </a:ext>
                </a:extLst>
              </p:cNvPr>
              <p:cNvSpPr/>
              <p:nvPr/>
            </p:nvSpPr>
            <p:spPr>
              <a:xfrm>
                <a:off x="2826627" y="1327082"/>
                <a:ext cx="526174" cy="98947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" name="矩形 59">
                <a:extLst>
                  <a:ext uri="{FF2B5EF4-FFF2-40B4-BE49-F238E27FC236}">
                    <a16:creationId xmlns:a16="http://schemas.microsoft.com/office/drawing/2014/main" id="{BDA0AC53-BEE2-4A76-A82B-899436A135EB}"/>
                  </a:ext>
                </a:extLst>
              </p:cNvPr>
              <p:cNvSpPr/>
              <p:nvPr/>
            </p:nvSpPr>
            <p:spPr>
              <a:xfrm>
                <a:off x="4071258" y="962234"/>
                <a:ext cx="4172889" cy="729345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61" name="矩形 60">
                <a:extLst>
                  <a:ext uri="{FF2B5EF4-FFF2-40B4-BE49-F238E27FC236}">
                    <a16:creationId xmlns:a16="http://schemas.microsoft.com/office/drawing/2014/main" id="{4740C671-B002-4A45-A381-87BACCA50A47}"/>
                  </a:ext>
                </a:extLst>
              </p:cNvPr>
              <p:cNvSpPr/>
              <p:nvPr/>
            </p:nvSpPr>
            <p:spPr>
              <a:xfrm>
                <a:off x="8244147" y="962234"/>
                <a:ext cx="2695996" cy="729345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2FC24092-8925-41BC-9ECE-06481ECD5A7A}"/>
                </a:ext>
              </a:extLst>
            </p:cNvPr>
            <p:cNvGrpSpPr/>
            <p:nvPr/>
          </p:nvGrpSpPr>
          <p:grpSpPr>
            <a:xfrm>
              <a:off x="643972" y="4087898"/>
              <a:ext cx="3008120" cy="253730"/>
              <a:chOff x="758337" y="832759"/>
              <a:chExt cx="10181806" cy="858820"/>
            </a:xfrm>
          </p:grpSpPr>
          <p:grpSp>
            <p:nvGrpSpPr>
              <p:cNvPr id="52" name="组合 51">
                <a:extLst>
                  <a:ext uri="{FF2B5EF4-FFF2-40B4-BE49-F238E27FC236}">
                    <a16:creationId xmlns:a16="http://schemas.microsoft.com/office/drawing/2014/main" id="{643DBCE5-DC5F-455A-823D-FEC13883CA76}"/>
                  </a:ext>
                </a:extLst>
              </p:cNvPr>
              <p:cNvGrpSpPr/>
              <p:nvPr/>
            </p:nvGrpSpPr>
            <p:grpSpPr>
              <a:xfrm>
                <a:off x="758337" y="832759"/>
                <a:ext cx="2068287" cy="729345"/>
                <a:chOff x="1718293" y="1439009"/>
                <a:chExt cx="2371015" cy="836096"/>
              </a:xfrm>
            </p:grpSpPr>
            <p:pic>
              <p:nvPicPr>
                <p:cNvPr id="56" name="图片 55">
                  <a:extLst>
                    <a:ext uri="{FF2B5EF4-FFF2-40B4-BE49-F238E27FC236}">
                      <a16:creationId xmlns:a16="http://schemas.microsoft.com/office/drawing/2014/main" id="{A889492E-B0DA-4FFA-BA03-8CD1649DFA1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2986" t="3890" r="67261" b="69793"/>
                <a:stretch/>
              </p:blipFill>
              <p:spPr>
                <a:xfrm>
                  <a:off x="1718293" y="1439009"/>
                  <a:ext cx="2371015" cy="836096"/>
                </a:xfrm>
                <a:prstGeom prst="rect">
                  <a:avLst/>
                </a:prstGeom>
              </p:spPr>
            </p:pic>
            <p:sp>
              <p:nvSpPr>
                <p:cNvPr id="57" name="矩形 56">
                  <a:extLst>
                    <a:ext uri="{FF2B5EF4-FFF2-40B4-BE49-F238E27FC236}">
                      <a16:creationId xmlns:a16="http://schemas.microsoft.com/office/drawing/2014/main" id="{319EF9E7-1A47-4A56-9415-C984C99A4B95}"/>
                    </a:ext>
                  </a:extLst>
                </p:cNvPr>
                <p:cNvSpPr/>
                <p:nvPr/>
              </p:nvSpPr>
              <p:spPr>
                <a:xfrm>
                  <a:off x="2381726" y="1463766"/>
                  <a:ext cx="875071" cy="39329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sp>
            <p:nvSpPr>
              <p:cNvPr id="53" name="箭头: 右 52">
                <a:extLst>
                  <a:ext uri="{FF2B5EF4-FFF2-40B4-BE49-F238E27FC236}">
                    <a16:creationId xmlns:a16="http://schemas.microsoft.com/office/drawing/2014/main" id="{3CCF93C5-4B25-4E6D-B3CB-5C2EA7B8008F}"/>
                  </a:ext>
                </a:extLst>
              </p:cNvPr>
              <p:cNvSpPr/>
              <p:nvPr/>
            </p:nvSpPr>
            <p:spPr>
              <a:xfrm>
                <a:off x="2826627" y="1327082"/>
                <a:ext cx="526174" cy="98947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" name="矩形 53">
                <a:extLst>
                  <a:ext uri="{FF2B5EF4-FFF2-40B4-BE49-F238E27FC236}">
                    <a16:creationId xmlns:a16="http://schemas.microsoft.com/office/drawing/2014/main" id="{60F8AE50-3DEC-4238-98C7-19FFBF248860}"/>
                  </a:ext>
                </a:extLst>
              </p:cNvPr>
              <p:cNvSpPr/>
              <p:nvPr/>
            </p:nvSpPr>
            <p:spPr>
              <a:xfrm>
                <a:off x="4071258" y="962234"/>
                <a:ext cx="4172889" cy="729345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55" name="矩形 54">
                <a:extLst>
                  <a:ext uri="{FF2B5EF4-FFF2-40B4-BE49-F238E27FC236}">
                    <a16:creationId xmlns:a16="http://schemas.microsoft.com/office/drawing/2014/main" id="{61A2466E-03D9-4B05-AA11-5341084A1B27}"/>
                  </a:ext>
                </a:extLst>
              </p:cNvPr>
              <p:cNvSpPr/>
              <p:nvPr/>
            </p:nvSpPr>
            <p:spPr>
              <a:xfrm>
                <a:off x="8244147" y="962234"/>
                <a:ext cx="2695996" cy="729345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0B35B435-D4F5-4ECF-A0B7-EB94798BA1AC}"/>
                </a:ext>
              </a:extLst>
            </p:cNvPr>
            <p:cNvGrpSpPr/>
            <p:nvPr/>
          </p:nvGrpSpPr>
          <p:grpSpPr>
            <a:xfrm>
              <a:off x="643972" y="4330834"/>
              <a:ext cx="3008120" cy="253730"/>
              <a:chOff x="758337" y="832759"/>
              <a:chExt cx="10181806" cy="858820"/>
            </a:xfrm>
          </p:grpSpPr>
          <p:grpSp>
            <p:nvGrpSpPr>
              <p:cNvPr id="46" name="组合 45">
                <a:extLst>
                  <a:ext uri="{FF2B5EF4-FFF2-40B4-BE49-F238E27FC236}">
                    <a16:creationId xmlns:a16="http://schemas.microsoft.com/office/drawing/2014/main" id="{3E1F8B7F-D72D-490D-BE07-D037BB4D2DAE}"/>
                  </a:ext>
                </a:extLst>
              </p:cNvPr>
              <p:cNvGrpSpPr/>
              <p:nvPr/>
            </p:nvGrpSpPr>
            <p:grpSpPr>
              <a:xfrm>
                <a:off x="758337" y="832759"/>
                <a:ext cx="2068287" cy="729345"/>
                <a:chOff x="1718293" y="1439009"/>
                <a:chExt cx="2371015" cy="836096"/>
              </a:xfrm>
            </p:grpSpPr>
            <p:pic>
              <p:nvPicPr>
                <p:cNvPr id="50" name="图片 49">
                  <a:extLst>
                    <a:ext uri="{FF2B5EF4-FFF2-40B4-BE49-F238E27FC236}">
                      <a16:creationId xmlns:a16="http://schemas.microsoft.com/office/drawing/2014/main" id="{D24F3F90-6529-4FF5-BFA1-B8380BE7A97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2986" t="3890" r="67261" b="69793"/>
                <a:stretch/>
              </p:blipFill>
              <p:spPr>
                <a:xfrm>
                  <a:off x="1718293" y="1439009"/>
                  <a:ext cx="2371015" cy="836096"/>
                </a:xfrm>
                <a:prstGeom prst="rect">
                  <a:avLst/>
                </a:prstGeom>
              </p:spPr>
            </p:pic>
            <p:sp>
              <p:nvSpPr>
                <p:cNvPr id="51" name="矩形 50">
                  <a:extLst>
                    <a:ext uri="{FF2B5EF4-FFF2-40B4-BE49-F238E27FC236}">
                      <a16:creationId xmlns:a16="http://schemas.microsoft.com/office/drawing/2014/main" id="{E6DFDE53-57C1-4DCE-B766-24F9768CD593}"/>
                    </a:ext>
                  </a:extLst>
                </p:cNvPr>
                <p:cNvSpPr/>
                <p:nvPr/>
              </p:nvSpPr>
              <p:spPr>
                <a:xfrm>
                  <a:off x="2381726" y="1463766"/>
                  <a:ext cx="875071" cy="39329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sp>
            <p:nvSpPr>
              <p:cNvPr id="47" name="箭头: 右 46">
                <a:extLst>
                  <a:ext uri="{FF2B5EF4-FFF2-40B4-BE49-F238E27FC236}">
                    <a16:creationId xmlns:a16="http://schemas.microsoft.com/office/drawing/2014/main" id="{11779697-2D5B-43D8-B021-0EC287255600}"/>
                  </a:ext>
                </a:extLst>
              </p:cNvPr>
              <p:cNvSpPr/>
              <p:nvPr/>
            </p:nvSpPr>
            <p:spPr>
              <a:xfrm>
                <a:off x="2826627" y="1327082"/>
                <a:ext cx="526174" cy="98947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" name="矩形 47">
                <a:extLst>
                  <a:ext uri="{FF2B5EF4-FFF2-40B4-BE49-F238E27FC236}">
                    <a16:creationId xmlns:a16="http://schemas.microsoft.com/office/drawing/2014/main" id="{196141BA-1B8A-4732-9D84-6D3132985C44}"/>
                  </a:ext>
                </a:extLst>
              </p:cNvPr>
              <p:cNvSpPr/>
              <p:nvPr/>
            </p:nvSpPr>
            <p:spPr>
              <a:xfrm>
                <a:off x="4071258" y="962234"/>
                <a:ext cx="4172889" cy="729345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ADAD3CCD-653D-4F66-B588-69DB8E6C2569}"/>
                  </a:ext>
                </a:extLst>
              </p:cNvPr>
              <p:cNvSpPr/>
              <p:nvPr/>
            </p:nvSpPr>
            <p:spPr>
              <a:xfrm>
                <a:off x="8244147" y="962234"/>
                <a:ext cx="2695996" cy="729345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64AD4C6E-D6B4-4DAC-9468-AF217D6FB85C}"/>
                </a:ext>
              </a:extLst>
            </p:cNvPr>
            <p:cNvGrpSpPr/>
            <p:nvPr/>
          </p:nvGrpSpPr>
          <p:grpSpPr>
            <a:xfrm>
              <a:off x="643972" y="4573770"/>
              <a:ext cx="3008120" cy="253730"/>
              <a:chOff x="758337" y="832759"/>
              <a:chExt cx="10181806" cy="858820"/>
            </a:xfrm>
          </p:grpSpPr>
          <p:grpSp>
            <p:nvGrpSpPr>
              <p:cNvPr id="40" name="组合 39">
                <a:extLst>
                  <a:ext uri="{FF2B5EF4-FFF2-40B4-BE49-F238E27FC236}">
                    <a16:creationId xmlns:a16="http://schemas.microsoft.com/office/drawing/2014/main" id="{20AEC44B-3B8A-4A86-85CB-0F1B044ADCB1}"/>
                  </a:ext>
                </a:extLst>
              </p:cNvPr>
              <p:cNvGrpSpPr/>
              <p:nvPr/>
            </p:nvGrpSpPr>
            <p:grpSpPr>
              <a:xfrm>
                <a:off x="758337" y="832759"/>
                <a:ext cx="2068287" cy="729345"/>
                <a:chOff x="1718293" y="1439009"/>
                <a:chExt cx="2371015" cy="836096"/>
              </a:xfrm>
            </p:grpSpPr>
            <p:pic>
              <p:nvPicPr>
                <p:cNvPr id="44" name="图片 43">
                  <a:extLst>
                    <a:ext uri="{FF2B5EF4-FFF2-40B4-BE49-F238E27FC236}">
                      <a16:creationId xmlns:a16="http://schemas.microsoft.com/office/drawing/2014/main" id="{58709CFB-2AB2-4B2F-B656-606A8022E3E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2986" t="3890" r="67261" b="69793"/>
                <a:stretch/>
              </p:blipFill>
              <p:spPr>
                <a:xfrm>
                  <a:off x="1718293" y="1439009"/>
                  <a:ext cx="2371015" cy="836096"/>
                </a:xfrm>
                <a:prstGeom prst="rect">
                  <a:avLst/>
                </a:prstGeom>
              </p:spPr>
            </p:pic>
            <p:sp>
              <p:nvSpPr>
                <p:cNvPr id="45" name="矩形 44">
                  <a:extLst>
                    <a:ext uri="{FF2B5EF4-FFF2-40B4-BE49-F238E27FC236}">
                      <a16:creationId xmlns:a16="http://schemas.microsoft.com/office/drawing/2014/main" id="{82E91636-B992-44E8-83C8-3D06930FDF57}"/>
                    </a:ext>
                  </a:extLst>
                </p:cNvPr>
                <p:cNvSpPr/>
                <p:nvPr/>
              </p:nvSpPr>
              <p:spPr>
                <a:xfrm>
                  <a:off x="2381726" y="1463766"/>
                  <a:ext cx="875071" cy="39329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sp>
            <p:nvSpPr>
              <p:cNvPr id="41" name="箭头: 右 40">
                <a:extLst>
                  <a:ext uri="{FF2B5EF4-FFF2-40B4-BE49-F238E27FC236}">
                    <a16:creationId xmlns:a16="http://schemas.microsoft.com/office/drawing/2014/main" id="{453B03FC-DD29-4F42-B558-9AB939086289}"/>
                  </a:ext>
                </a:extLst>
              </p:cNvPr>
              <p:cNvSpPr/>
              <p:nvPr/>
            </p:nvSpPr>
            <p:spPr>
              <a:xfrm>
                <a:off x="2826627" y="1327082"/>
                <a:ext cx="526174" cy="98947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E35F230A-2177-42CD-8402-EDB3E7EDB4AE}"/>
                  </a:ext>
                </a:extLst>
              </p:cNvPr>
              <p:cNvSpPr/>
              <p:nvPr/>
            </p:nvSpPr>
            <p:spPr>
              <a:xfrm>
                <a:off x="4071258" y="962234"/>
                <a:ext cx="4172889" cy="729345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43" name="矩形 42">
                <a:extLst>
                  <a:ext uri="{FF2B5EF4-FFF2-40B4-BE49-F238E27FC236}">
                    <a16:creationId xmlns:a16="http://schemas.microsoft.com/office/drawing/2014/main" id="{D6C55175-BC13-4C18-82CF-17DA58542DD2}"/>
                  </a:ext>
                </a:extLst>
              </p:cNvPr>
              <p:cNvSpPr/>
              <p:nvPr/>
            </p:nvSpPr>
            <p:spPr>
              <a:xfrm>
                <a:off x="8244147" y="962234"/>
                <a:ext cx="2695996" cy="729345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85C35C9B-2E9E-42DC-8DB0-2787ECB609F6}"/>
                </a:ext>
              </a:extLst>
            </p:cNvPr>
            <p:cNvGrpSpPr/>
            <p:nvPr/>
          </p:nvGrpSpPr>
          <p:grpSpPr>
            <a:xfrm>
              <a:off x="643972" y="4816706"/>
              <a:ext cx="3008120" cy="253730"/>
              <a:chOff x="758337" y="832759"/>
              <a:chExt cx="10181806" cy="858820"/>
            </a:xfrm>
          </p:grpSpPr>
          <p:grpSp>
            <p:nvGrpSpPr>
              <p:cNvPr id="34" name="组合 33">
                <a:extLst>
                  <a:ext uri="{FF2B5EF4-FFF2-40B4-BE49-F238E27FC236}">
                    <a16:creationId xmlns:a16="http://schemas.microsoft.com/office/drawing/2014/main" id="{58C5D5B8-7262-4217-88D6-A75035D80E6C}"/>
                  </a:ext>
                </a:extLst>
              </p:cNvPr>
              <p:cNvGrpSpPr/>
              <p:nvPr/>
            </p:nvGrpSpPr>
            <p:grpSpPr>
              <a:xfrm>
                <a:off x="758337" y="832759"/>
                <a:ext cx="2068287" cy="729345"/>
                <a:chOff x="1718293" y="1439009"/>
                <a:chExt cx="2371015" cy="836096"/>
              </a:xfrm>
            </p:grpSpPr>
            <p:pic>
              <p:nvPicPr>
                <p:cNvPr id="38" name="图片 37">
                  <a:extLst>
                    <a:ext uri="{FF2B5EF4-FFF2-40B4-BE49-F238E27FC236}">
                      <a16:creationId xmlns:a16="http://schemas.microsoft.com/office/drawing/2014/main" id="{394F3015-D64E-45D2-A488-F8E3F2A83DB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2986" t="3890" r="67261" b="69793"/>
                <a:stretch/>
              </p:blipFill>
              <p:spPr>
                <a:xfrm>
                  <a:off x="1718293" y="1439009"/>
                  <a:ext cx="2371015" cy="836096"/>
                </a:xfrm>
                <a:prstGeom prst="rect">
                  <a:avLst/>
                </a:prstGeom>
              </p:spPr>
            </p:pic>
            <p:sp>
              <p:nvSpPr>
                <p:cNvPr id="39" name="矩形 38">
                  <a:extLst>
                    <a:ext uri="{FF2B5EF4-FFF2-40B4-BE49-F238E27FC236}">
                      <a16:creationId xmlns:a16="http://schemas.microsoft.com/office/drawing/2014/main" id="{8C7036D9-7794-4ABE-B214-A7E8424C5B4D}"/>
                    </a:ext>
                  </a:extLst>
                </p:cNvPr>
                <p:cNvSpPr/>
                <p:nvPr/>
              </p:nvSpPr>
              <p:spPr>
                <a:xfrm>
                  <a:off x="2381726" y="1463766"/>
                  <a:ext cx="875071" cy="39329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sp>
            <p:nvSpPr>
              <p:cNvPr id="35" name="箭头: 右 34">
                <a:extLst>
                  <a:ext uri="{FF2B5EF4-FFF2-40B4-BE49-F238E27FC236}">
                    <a16:creationId xmlns:a16="http://schemas.microsoft.com/office/drawing/2014/main" id="{26D5F7CE-B785-4C53-B728-EC2E25843464}"/>
                  </a:ext>
                </a:extLst>
              </p:cNvPr>
              <p:cNvSpPr/>
              <p:nvPr/>
            </p:nvSpPr>
            <p:spPr>
              <a:xfrm>
                <a:off x="2826627" y="1327082"/>
                <a:ext cx="526174" cy="98947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ADEAB218-7FF9-409A-A77F-1808E6A76F23}"/>
                  </a:ext>
                </a:extLst>
              </p:cNvPr>
              <p:cNvSpPr/>
              <p:nvPr/>
            </p:nvSpPr>
            <p:spPr>
              <a:xfrm>
                <a:off x="4071258" y="962234"/>
                <a:ext cx="4172889" cy="729345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37" name="矩形 36">
                <a:extLst>
                  <a:ext uri="{FF2B5EF4-FFF2-40B4-BE49-F238E27FC236}">
                    <a16:creationId xmlns:a16="http://schemas.microsoft.com/office/drawing/2014/main" id="{E9F744E5-29AE-42E2-A6D2-5D707DD8643C}"/>
                  </a:ext>
                </a:extLst>
              </p:cNvPr>
              <p:cNvSpPr/>
              <p:nvPr/>
            </p:nvSpPr>
            <p:spPr>
              <a:xfrm>
                <a:off x="8244147" y="962234"/>
                <a:ext cx="2695996" cy="729345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5E841032-8593-4E2C-8C38-A81B290E706E}"/>
                </a:ext>
              </a:extLst>
            </p:cNvPr>
            <p:cNvGrpSpPr/>
            <p:nvPr/>
          </p:nvGrpSpPr>
          <p:grpSpPr>
            <a:xfrm>
              <a:off x="643972" y="5059640"/>
              <a:ext cx="3008120" cy="253730"/>
              <a:chOff x="758337" y="832759"/>
              <a:chExt cx="10181806" cy="858820"/>
            </a:xfrm>
          </p:grpSpPr>
          <p:grpSp>
            <p:nvGrpSpPr>
              <p:cNvPr id="28" name="组合 27">
                <a:extLst>
                  <a:ext uri="{FF2B5EF4-FFF2-40B4-BE49-F238E27FC236}">
                    <a16:creationId xmlns:a16="http://schemas.microsoft.com/office/drawing/2014/main" id="{F7EA03F6-5358-4839-A19E-586ECA4DA36E}"/>
                  </a:ext>
                </a:extLst>
              </p:cNvPr>
              <p:cNvGrpSpPr/>
              <p:nvPr/>
            </p:nvGrpSpPr>
            <p:grpSpPr>
              <a:xfrm>
                <a:off x="758337" y="832759"/>
                <a:ext cx="2068287" cy="729345"/>
                <a:chOff x="1718293" y="1439009"/>
                <a:chExt cx="2371015" cy="836096"/>
              </a:xfrm>
            </p:grpSpPr>
            <p:pic>
              <p:nvPicPr>
                <p:cNvPr id="32" name="图片 31">
                  <a:extLst>
                    <a:ext uri="{FF2B5EF4-FFF2-40B4-BE49-F238E27FC236}">
                      <a16:creationId xmlns:a16="http://schemas.microsoft.com/office/drawing/2014/main" id="{199A1068-7FE8-4DDE-8D22-247F06511D8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2986" t="3890" r="67261" b="69793"/>
                <a:stretch/>
              </p:blipFill>
              <p:spPr>
                <a:xfrm>
                  <a:off x="1718293" y="1439009"/>
                  <a:ext cx="2371015" cy="836096"/>
                </a:xfrm>
                <a:prstGeom prst="rect">
                  <a:avLst/>
                </a:prstGeom>
              </p:spPr>
            </p:pic>
            <p:sp>
              <p:nvSpPr>
                <p:cNvPr id="33" name="矩形 32">
                  <a:extLst>
                    <a:ext uri="{FF2B5EF4-FFF2-40B4-BE49-F238E27FC236}">
                      <a16:creationId xmlns:a16="http://schemas.microsoft.com/office/drawing/2014/main" id="{21FF5CD0-7681-40DA-83BD-A98F72C7C1B1}"/>
                    </a:ext>
                  </a:extLst>
                </p:cNvPr>
                <p:cNvSpPr/>
                <p:nvPr/>
              </p:nvSpPr>
              <p:spPr>
                <a:xfrm>
                  <a:off x="2381726" y="1463766"/>
                  <a:ext cx="875071" cy="39329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sp>
            <p:nvSpPr>
              <p:cNvPr id="29" name="箭头: 右 28">
                <a:extLst>
                  <a:ext uri="{FF2B5EF4-FFF2-40B4-BE49-F238E27FC236}">
                    <a16:creationId xmlns:a16="http://schemas.microsoft.com/office/drawing/2014/main" id="{A791049B-4EF3-48C5-BF28-DEDB0F26BDF9}"/>
                  </a:ext>
                </a:extLst>
              </p:cNvPr>
              <p:cNvSpPr/>
              <p:nvPr/>
            </p:nvSpPr>
            <p:spPr>
              <a:xfrm>
                <a:off x="2826627" y="1327082"/>
                <a:ext cx="526174" cy="98947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2E1FFC7C-EFA7-49FE-A88F-470B7614DF1A}"/>
                  </a:ext>
                </a:extLst>
              </p:cNvPr>
              <p:cNvSpPr/>
              <p:nvPr/>
            </p:nvSpPr>
            <p:spPr>
              <a:xfrm>
                <a:off x="4071258" y="962234"/>
                <a:ext cx="4172889" cy="729345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D3A6F06C-899D-4A38-9C54-C195F67FCB4A}"/>
                  </a:ext>
                </a:extLst>
              </p:cNvPr>
              <p:cNvSpPr/>
              <p:nvPr/>
            </p:nvSpPr>
            <p:spPr>
              <a:xfrm>
                <a:off x="8244147" y="962234"/>
                <a:ext cx="2695996" cy="729345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617FDA35-9FF8-4B7E-8581-F638B049636F}"/>
                </a:ext>
              </a:extLst>
            </p:cNvPr>
            <p:cNvGrpSpPr/>
            <p:nvPr/>
          </p:nvGrpSpPr>
          <p:grpSpPr>
            <a:xfrm>
              <a:off x="643972" y="5699885"/>
              <a:ext cx="3008120" cy="253730"/>
              <a:chOff x="758337" y="832759"/>
              <a:chExt cx="10181806" cy="858820"/>
            </a:xfrm>
          </p:grpSpPr>
          <p:grpSp>
            <p:nvGrpSpPr>
              <p:cNvPr id="22" name="组合 21">
                <a:extLst>
                  <a:ext uri="{FF2B5EF4-FFF2-40B4-BE49-F238E27FC236}">
                    <a16:creationId xmlns:a16="http://schemas.microsoft.com/office/drawing/2014/main" id="{CEB9AAE5-8C83-4BEA-95FB-7DE6025276F4}"/>
                  </a:ext>
                </a:extLst>
              </p:cNvPr>
              <p:cNvGrpSpPr/>
              <p:nvPr/>
            </p:nvGrpSpPr>
            <p:grpSpPr>
              <a:xfrm>
                <a:off x="758337" y="832759"/>
                <a:ext cx="2068287" cy="729345"/>
                <a:chOff x="1718293" y="1439009"/>
                <a:chExt cx="2371015" cy="836096"/>
              </a:xfrm>
            </p:grpSpPr>
            <p:pic>
              <p:nvPicPr>
                <p:cNvPr id="26" name="图片 25">
                  <a:extLst>
                    <a:ext uri="{FF2B5EF4-FFF2-40B4-BE49-F238E27FC236}">
                      <a16:creationId xmlns:a16="http://schemas.microsoft.com/office/drawing/2014/main" id="{6E20B6F4-815A-4856-B886-42178F929B7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2986" t="3890" r="67261" b="69793"/>
                <a:stretch/>
              </p:blipFill>
              <p:spPr>
                <a:xfrm>
                  <a:off x="1718293" y="1439009"/>
                  <a:ext cx="2371015" cy="836096"/>
                </a:xfrm>
                <a:prstGeom prst="rect">
                  <a:avLst/>
                </a:prstGeom>
              </p:spPr>
            </p:pic>
            <p:sp>
              <p:nvSpPr>
                <p:cNvPr id="27" name="矩形 26">
                  <a:extLst>
                    <a:ext uri="{FF2B5EF4-FFF2-40B4-BE49-F238E27FC236}">
                      <a16:creationId xmlns:a16="http://schemas.microsoft.com/office/drawing/2014/main" id="{D65AC29F-7B76-4DAF-8257-F97D03F5D429}"/>
                    </a:ext>
                  </a:extLst>
                </p:cNvPr>
                <p:cNvSpPr/>
                <p:nvPr/>
              </p:nvSpPr>
              <p:spPr>
                <a:xfrm>
                  <a:off x="2381726" y="1463766"/>
                  <a:ext cx="875071" cy="39329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sp>
            <p:nvSpPr>
              <p:cNvPr id="23" name="箭头: 右 22">
                <a:extLst>
                  <a:ext uri="{FF2B5EF4-FFF2-40B4-BE49-F238E27FC236}">
                    <a16:creationId xmlns:a16="http://schemas.microsoft.com/office/drawing/2014/main" id="{8921893D-0E53-4EE1-9260-EF572E08BDDF}"/>
                  </a:ext>
                </a:extLst>
              </p:cNvPr>
              <p:cNvSpPr/>
              <p:nvPr/>
            </p:nvSpPr>
            <p:spPr>
              <a:xfrm>
                <a:off x="2826627" y="1327082"/>
                <a:ext cx="526174" cy="98947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725FC2AD-939B-4419-B514-6102D97B2EE6}"/>
                  </a:ext>
                </a:extLst>
              </p:cNvPr>
              <p:cNvSpPr/>
              <p:nvPr/>
            </p:nvSpPr>
            <p:spPr>
              <a:xfrm>
                <a:off x="4071258" y="962234"/>
                <a:ext cx="4172889" cy="729345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8F1BF5D3-7788-4886-BDFA-E89C588F82F9}"/>
                  </a:ext>
                </a:extLst>
              </p:cNvPr>
              <p:cNvSpPr/>
              <p:nvPr/>
            </p:nvSpPr>
            <p:spPr>
              <a:xfrm>
                <a:off x="8244147" y="962234"/>
                <a:ext cx="2695996" cy="729345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F8B7AC2D-B3A8-4432-9013-74D7BFD9FEB2}"/>
                </a:ext>
              </a:extLst>
            </p:cNvPr>
            <p:cNvSpPr txBox="1"/>
            <p:nvPr/>
          </p:nvSpPr>
          <p:spPr>
            <a:xfrm>
              <a:off x="2070926" y="5226648"/>
              <a:ext cx="85151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b="1" dirty="0"/>
                <a:t>……</a:t>
              </a:r>
              <a:endParaRPr lang="zh-CN" altLang="en-US" sz="3200" b="1" dirty="0"/>
            </a:p>
          </p:txBody>
        </p:sp>
        <p:sp>
          <p:nvSpPr>
            <p:cNvPr id="17" name="箭头: 右 16">
              <a:extLst>
                <a:ext uri="{FF2B5EF4-FFF2-40B4-BE49-F238E27FC236}">
                  <a16:creationId xmlns:a16="http://schemas.microsoft.com/office/drawing/2014/main" id="{C21D443D-EA1A-4292-BA0D-2A36FEAF165D}"/>
                </a:ext>
              </a:extLst>
            </p:cNvPr>
            <p:cNvSpPr/>
            <p:nvPr/>
          </p:nvSpPr>
          <p:spPr>
            <a:xfrm>
              <a:off x="3933825" y="4612022"/>
              <a:ext cx="951108" cy="461665"/>
            </a:xfrm>
            <a:prstGeom prst="rightArrow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5B7AE385-A3FC-4B49-B65A-B0D2D6E28AF0}"/>
                </a:ext>
              </a:extLst>
            </p:cNvPr>
            <p:cNvSpPr txBox="1"/>
            <p:nvPr/>
          </p:nvSpPr>
          <p:spPr>
            <a:xfrm>
              <a:off x="1729486" y="3027682"/>
              <a:ext cx="119295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b="1" dirty="0" err="1"/>
                <a:t>taglist</a:t>
              </a:r>
              <a:endParaRPr lang="zh-CN" altLang="en-US" sz="2800" b="1" dirty="0"/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6042CBDA-29D5-442A-836A-B26CBEA3AF23}"/>
                </a:ext>
              </a:extLst>
            </p:cNvPr>
            <p:cNvSpPr/>
            <p:nvPr/>
          </p:nvSpPr>
          <p:spPr>
            <a:xfrm>
              <a:off x="5076825" y="3550902"/>
              <a:ext cx="6117771" cy="25859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C1AA5E5B-CF2B-482D-8477-E57B9A7A4C0B}"/>
                </a:ext>
              </a:extLst>
            </p:cNvPr>
            <p:cNvSpPr txBox="1"/>
            <p:nvPr/>
          </p:nvSpPr>
          <p:spPr>
            <a:xfrm>
              <a:off x="7245883" y="4508964"/>
              <a:ext cx="177965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b="1" dirty="0">
                  <a:solidFill>
                    <a:schemeClr val="bg1"/>
                  </a:solidFill>
                </a:rPr>
                <a:t>SNP of all</a:t>
              </a:r>
              <a:endParaRPr lang="zh-CN" altLang="en-US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0A6B8901-13D5-440F-82BE-E1199C3FE09A}"/>
                </a:ext>
              </a:extLst>
            </p:cNvPr>
            <p:cNvSpPr/>
            <p:nvPr/>
          </p:nvSpPr>
          <p:spPr>
            <a:xfrm>
              <a:off x="5158001" y="3600050"/>
              <a:ext cx="1430662" cy="439603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NEKL-4 SNP</a:t>
              </a:r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6752869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A92F23F0-9377-C631-DD5A-FD4D7D6F9E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8792"/>
            <a:ext cx="12192000" cy="632041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C46D93C-937A-1539-B481-779C6FD7790E}"/>
              </a:ext>
            </a:extLst>
          </p:cNvPr>
          <p:cNvSpPr txBox="1"/>
          <p:nvPr/>
        </p:nvSpPr>
        <p:spPr>
          <a:xfrm>
            <a:off x="477520" y="84126"/>
            <a:ext cx="809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Che-3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714768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A759DCF6-DD4A-E097-047B-E0453892F1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4057"/>
            <a:ext cx="12192000" cy="608463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84D41920-019C-1854-1130-2D86900FC998}"/>
              </a:ext>
            </a:extLst>
          </p:cNvPr>
          <p:cNvSpPr txBox="1"/>
          <p:nvPr/>
        </p:nvSpPr>
        <p:spPr>
          <a:xfrm>
            <a:off x="406400" y="17351"/>
            <a:ext cx="755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Dyf-5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467996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>
            <a:extLst>
              <a:ext uri="{FF2B5EF4-FFF2-40B4-BE49-F238E27FC236}">
                <a16:creationId xmlns:a16="http://schemas.microsoft.com/office/drawing/2014/main" id="{A79C998D-F249-8EF2-6645-62CD4658FD85}"/>
              </a:ext>
            </a:extLst>
          </p:cNvPr>
          <p:cNvGrpSpPr/>
          <p:nvPr/>
        </p:nvGrpSpPr>
        <p:grpSpPr>
          <a:xfrm>
            <a:off x="107040" y="226318"/>
            <a:ext cx="11734800" cy="6405364"/>
            <a:chOff x="0" y="294640"/>
            <a:chExt cx="11734800" cy="6405364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5DA74897-BA99-5838-FB7D-0328FC4DA6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3750"/>
            <a:stretch/>
          </p:blipFill>
          <p:spPr>
            <a:xfrm>
              <a:off x="0" y="564396"/>
              <a:ext cx="11734800" cy="6135608"/>
            </a:xfrm>
            <a:prstGeom prst="rect">
              <a:avLst/>
            </a:prstGeom>
          </p:spPr>
        </p:pic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4A2E9508-5041-BFA6-F4D0-8D60AC2D6560}"/>
                </a:ext>
              </a:extLst>
            </p:cNvPr>
            <p:cNvSpPr txBox="1"/>
            <p:nvPr/>
          </p:nvSpPr>
          <p:spPr>
            <a:xfrm>
              <a:off x="568960" y="294640"/>
              <a:ext cx="46073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Neighbor combination of C elegans genome</a:t>
              </a:r>
              <a:endParaRPr lang="zh-CN" altLang="en-US" dirty="0"/>
            </a:p>
          </p:txBody>
        </p:sp>
        <p:cxnSp>
          <p:nvCxnSpPr>
            <p:cNvPr id="9" name="直接箭头连接符 8">
              <a:extLst>
                <a:ext uri="{FF2B5EF4-FFF2-40B4-BE49-F238E27FC236}">
                  <a16:creationId xmlns:a16="http://schemas.microsoft.com/office/drawing/2014/main" id="{3F7E7D45-40A2-562A-F1EA-F50B5A36B051}"/>
                </a:ext>
              </a:extLst>
            </p:cNvPr>
            <p:cNvCxnSpPr/>
            <p:nvPr/>
          </p:nvCxnSpPr>
          <p:spPr>
            <a:xfrm flipH="1">
              <a:off x="5659120" y="4500880"/>
              <a:ext cx="96520" cy="7569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4545EF17-0C6E-EC9B-4E91-9EE0870433A9}"/>
                </a:ext>
              </a:extLst>
            </p:cNvPr>
            <p:cNvSpPr txBox="1"/>
            <p:nvPr/>
          </p:nvSpPr>
          <p:spPr>
            <a:xfrm>
              <a:off x="5505774" y="4069080"/>
              <a:ext cx="5966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TCC</a:t>
              </a:r>
              <a:endParaRPr lang="zh-CN" altLang="en-US" b="1" dirty="0"/>
            </a:p>
          </p:txBody>
        </p:sp>
        <p:cxnSp>
          <p:nvCxnSpPr>
            <p:cNvPr id="12" name="直接箭头连接符 11">
              <a:extLst>
                <a:ext uri="{FF2B5EF4-FFF2-40B4-BE49-F238E27FC236}">
                  <a16:creationId xmlns:a16="http://schemas.microsoft.com/office/drawing/2014/main" id="{740D1B46-E6AD-5CCA-FCF4-AD0FCC1363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49620" y="4500880"/>
              <a:ext cx="439379" cy="7569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C2071DDA-8D4A-270F-CB67-E4DB48A58C7E}"/>
                </a:ext>
              </a:extLst>
            </p:cNvPr>
            <p:cNvSpPr txBox="1"/>
            <p:nvPr/>
          </p:nvSpPr>
          <p:spPr>
            <a:xfrm>
              <a:off x="6039133" y="4119880"/>
              <a:ext cx="6607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GGA</a:t>
              </a:r>
              <a:endParaRPr lang="zh-CN" altLang="en-US" b="1" dirty="0"/>
            </a:p>
          </p:txBody>
        </p:sp>
        <p:cxnSp>
          <p:nvCxnSpPr>
            <p:cNvPr id="15" name="直接箭头连接符 14">
              <a:extLst>
                <a:ext uri="{FF2B5EF4-FFF2-40B4-BE49-F238E27FC236}">
                  <a16:creationId xmlns:a16="http://schemas.microsoft.com/office/drawing/2014/main" id="{D1DD5706-65E3-D812-449B-DF9202981100}"/>
                </a:ext>
              </a:extLst>
            </p:cNvPr>
            <p:cNvCxnSpPr/>
            <p:nvPr/>
          </p:nvCxnSpPr>
          <p:spPr>
            <a:xfrm flipH="1">
              <a:off x="3677920" y="3957320"/>
              <a:ext cx="121920" cy="8128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02161490-10C0-BA1B-39FA-80FE5BE28E4D}"/>
                </a:ext>
              </a:extLst>
            </p:cNvPr>
            <p:cNvSpPr txBox="1"/>
            <p:nvPr/>
          </p:nvSpPr>
          <p:spPr>
            <a:xfrm>
              <a:off x="3571240" y="3550920"/>
              <a:ext cx="5806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TCT</a:t>
              </a:r>
              <a:endParaRPr lang="zh-CN" altLang="en-US" b="1" dirty="0"/>
            </a:p>
          </p:txBody>
        </p:sp>
        <p:cxnSp>
          <p:nvCxnSpPr>
            <p:cNvPr id="18" name="直接箭头连接符 17">
              <a:extLst>
                <a:ext uri="{FF2B5EF4-FFF2-40B4-BE49-F238E27FC236}">
                  <a16:creationId xmlns:a16="http://schemas.microsoft.com/office/drawing/2014/main" id="{B93AA0ED-172A-291C-AE1C-2BE2DB08EB23}"/>
                </a:ext>
              </a:extLst>
            </p:cNvPr>
            <p:cNvCxnSpPr/>
            <p:nvPr/>
          </p:nvCxnSpPr>
          <p:spPr>
            <a:xfrm>
              <a:off x="3408680" y="4119880"/>
              <a:ext cx="116840" cy="6502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07C09E63-012C-6394-5749-1B0797EA5E75}"/>
                </a:ext>
              </a:extLst>
            </p:cNvPr>
            <p:cNvSpPr txBox="1"/>
            <p:nvPr/>
          </p:nvSpPr>
          <p:spPr>
            <a:xfrm>
              <a:off x="3021971" y="3754616"/>
              <a:ext cx="6559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AGA</a:t>
              </a:r>
              <a:endParaRPr lang="zh-CN" alt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41203607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>
            <a:extLst>
              <a:ext uri="{FF2B5EF4-FFF2-40B4-BE49-F238E27FC236}">
                <a16:creationId xmlns:a16="http://schemas.microsoft.com/office/drawing/2014/main" id="{CA124502-7482-30C4-A2E7-F38956D5F1AD}"/>
              </a:ext>
            </a:extLst>
          </p:cNvPr>
          <p:cNvGrpSpPr/>
          <p:nvPr/>
        </p:nvGrpSpPr>
        <p:grpSpPr>
          <a:xfrm>
            <a:off x="979835" y="720641"/>
            <a:ext cx="9991177" cy="5416718"/>
            <a:chOff x="662745" y="144529"/>
            <a:chExt cx="9991177" cy="5416718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AAF3E0AA-90E1-CB2D-D84C-E9558D59AE0A}"/>
                </a:ext>
              </a:extLst>
            </p:cNvPr>
            <p:cNvSpPr txBox="1"/>
            <p:nvPr/>
          </p:nvSpPr>
          <p:spPr>
            <a:xfrm>
              <a:off x="1203069" y="144529"/>
              <a:ext cx="13244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tbb-4 (438)</a:t>
              </a:r>
              <a:endParaRPr lang="zh-CN" altLang="en-US" dirty="0"/>
            </a:p>
          </p:txBody>
        </p:sp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26F70D00-9EC0-E540-1B41-C943ADA70C7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62745" y="2883454"/>
              <a:ext cx="9991177" cy="1459729"/>
            </a:xfrm>
            <a:prstGeom prst="rect">
              <a:avLst/>
            </a:prstGeom>
          </p:spPr>
        </p:pic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4AAA2B84-4B4F-EAC1-55D0-A7349E316EA9}"/>
                </a:ext>
              </a:extLst>
            </p:cNvPr>
            <p:cNvSpPr txBox="1"/>
            <p:nvPr/>
          </p:nvSpPr>
          <p:spPr>
            <a:xfrm>
              <a:off x="1118043" y="2719616"/>
              <a:ext cx="14414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dumpy (256)</a:t>
              </a:r>
              <a:endParaRPr lang="zh-CN" altLang="en-US" dirty="0"/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A27921ED-3BA6-9528-D1FC-4C6A6860C084}"/>
                </a:ext>
              </a:extLst>
            </p:cNvPr>
            <p:cNvSpPr txBox="1"/>
            <p:nvPr/>
          </p:nvSpPr>
          <p:spPr>
            <a:xfrm>
              <a:off x="1156593" y="4066135"/>
              <a:ext cx="11047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err="1"/>
                <a:t>unc</a:t>
              </a:r>
              <a:r>
                <a:rPr lang="en-US" altLang="zh-CN" dirty="0"/>
                <a:t> (120)</a:t>
              </a:r>
              <a:endParaRPr lang="zh-CN" altLang="en-US" dirty="0"/>
            </a:p>
          </p:txBody>
        </p:sp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BF0B319E-BBEF-A1F1-187C-C01E85F108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54031" y="4307515"/>
              <a:ext cx="9808607" cy="1253732"/>
            </a:xfrm>
            <a:prstGeom prst="rect">
              <a:avLst/>
            </a:prstGeom>
          </p:spPr>
        </p:pic>
        <p:pic>
          <p:nvPicPr>
            <p:cNvPr id="23" name="图片 22">
              <a:extLst>
                <a:ext uri="{FF2B5EF4-FFF2-40B4-BE49-F238E27FC236}">
                  <a16:creationId xmlns:a16="http://schemas.microsoft.com/office/drawing/2014/main" id="{76F62E45-09F0-3EAA-391B-15DF81624D4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885159" y="1670000"/>
              <a:ext cx="9623067" cy="1239520"/>
            </a:xfrm>
            <a:prstGeom prst="rect">
              <a:avLst/>
            </a:prstGeom>
          </p:spPr>
        </p:pic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E1B73DE4-48CC-8EF3-4E42-FCA55008E6FF}"/>
                </a:ext>
              </a:extLst>
            </p:cNvPr>
            <p:cNvSpPr txBox="1"/>
            <p:nvPr/>
          </p:nvSpPr>
          <p:spPr>
            <a:xfrm>
              <a:off x="1156593" y="1430855"/>
              <a:ext cx="13067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tba-5 (195)</a:t>
              </a:r>
              <a:endParaRPr lang="zh-CN" altLang="en-US" dirty="0"/>
            </a:p>
          </p:txBody>
        </p:sp>
        <p:pic>
          <p:nvPicPr>
            <p:cNvPr id="26" name="图片 25">
              <a:extLst>
                <a:ext uri="{FF2B5EF4-FFF2-40B4-BE49-F238E27FC236}">
                  <a16:creationId xmlns:a16="http://schemas.microsoft.com/office/drawing/2014/main" id="{7972BFF7-4895-90CD-B75B-429C80CF777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54031" y="362765"/>
              <a:ext cx="9754195" cy="1298528"/>
            </a:xfrm>
            <a:prstGeom prst="rect">
              <a:avLst/>
            </a:prstGeom>
          </p:spPr>
        </p:pic>
      </p:grpSp>
      <p:sp>
        <p:nvSpPr>
          <p:cNvPr id="28" name="文本框 27">
            <a:extLst>
              <a:ext uri="{FF2B5EF4-FFF2-40B4-BE49-F238E27FC236}">
                <a16:creationId xmlns:a16="http://schemas.microsoft.com/office/drawing/2014/main" id="{97A60185-C36B-5CB5-EB0A-E3C519395C21}"/>
              </a:ext>
            </a:extLst>
          </p:cNvPr>
          <p:cNvSpPr txBox="1"/>
          <p:nvPr/>
        </p:nvSpPr>
        <p:spPr>
          <a:xfrm>
            <a:off x="383458" y="294497"/>
            <a:ext cx="3902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Mutation frequency per 300000 base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922527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组合 42">
            <a:extLst>
              <a:ext uri="{FF2B5EF4-FFF2-40B4-BE49-F238E27FC236}">
                <a16:creationId xmlns:a16="http://schemas.microsoft.com/office/drawing/2014/main" id="{A3F6A439-B224-2DFA-D3B1-615F105B9307}"/>
              </a:ext>
            </a:extLst>
          </p:cNvPr>
          <p:cNvGrpSpPr/>
          <p:nvPr/>
        </p:nvGrpSpPr>
        <p:grpSpPr>
          <a:xfrm>
            <a:off x="907952" y="549687"/>
            <a:ext cx="10571627" cy="5508602"/>
            <a:chOff x="922700" y="431700"/>
            <a:chExt cx="10571627" cy="5508602"/>
          </a:xfrm>
        </p:grpSpPr>
        <p:grpSp>
          <p:nvGrpSpPr>
            <p:cNvPr id="42" name="组合 41">
              <a:extLst>
                <a:ext uri="{FF2B5EF4-FFF2-40B4-BE49-F238E27FC236}">
                  <a16:creationId xmlns:a16="http://schemas.microsoft.com/office/drawing/2014/main" id="{E9C84220-625B-07CF-98CF-C8EA57A6BFD1}"/>
                </a:ext>
              </a:extLst>
            </p:cNvPr>
            <p:cNvGrpSpPr/>
            <p:nvPr/>
          </p:nvGrpSpPr>
          <p:grpSpPr>
            <a:xfrm>
              <a:off x="922700" y="431700"/>
              <a:ext cx="10571627" cy="5508602"/>
              <a:chOff x="922700" y="431700"/>
              <a:chExt cx="10571627" cy="5508602"/>
            </a:xfrm>
          </p:grpSpPr>
          <p:grpSp>
            <p:nvGrpSpPr>
              <p:cNvPr id="34" name="组合 33">
                <a:extLst>
                  <a:ext uri="{FF2B5EF4-FFF2-40B4-BE49-F238E27FC236}">
                    <a16:creationId xmlns:a16="http://schemas.microsoft.com/office/drawing/2014/main" id="{7AD4BBC1-C906-5906-A7DB-CDA37701D7B2}"/>
                  </a:ext>
                </a:extLst>
              </p:cNvPr>
              <p:cNvGrpSpPr/>
              <p:nvPr/>
            </p:nvGrpSpPr>
            <p:grpSpPr>
              <a:xfrm>
                <a:off x="937219" y="431700"/>
                <a:ext cx="10557108" cy="2791133"/>
                <a:chOff x="466950" y="440140"/>
                <a:chExt cx="10557108" cy="2791133"/>
              </a:xfrm>
            </p:grpSpPr>
            <p:pic>
              <p:nvPicPr>
                <p:cNvPr id="29" name="图片 28">
                  <a:extLst>
                    <a:ext uri="{FF2B5EF4-FFF2-40B4-BE49-F238E27FC236}">
                      <a16:creationId xmlns:a16="http://schemas.microsoft.com/office/drawing/2014/main" id="{75C244C1-6B55-2824-1031-248FBE9CA8A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466950" y="440140"/>
                  <a:ext cx="3721510" cy="2791133"/>
                </a:xfrm>
                <a:prstGeom prst="rect">
                  <a:avLst/>
                </a:prstGeom>
              </p:spPr>
            </p:pic>
            <p:pic>
              <p:nvPicPr>
                <p:cNvPr id="31" name="图片 30">
                  <a:extLst>
                    <a:ext uri="{FF2B5EF4-FFF2-40B4-BE49-F238E27FC236}">
                      <a16:creationId xmlns:a16="http://schemas.microsoft.com/office/drawing/2014/main" id="{4190C91C-B06A-AD4F-49BC-33650175DCD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884749" y="440140"/>
                  <a:ext cx="3721511" cy="2791133"/>
                </a:xfrm>
                <a:prstGeom prst="rect">
                  <a:avLst/>
                </a:prstGeom>
              </p:spPr>
            </p:pic>
            <p:pic>
              <p:nvPicPr>
                <p:cNvPr id="33" name="图片 32">
                  <a:extLst>
                    <a:ext uri="{FF2B5EF4-FFF2-40B4-BE49-F238E27FC236}">
                      <a16:creationId xmlns:a16="http://schemas.microsoft.com/office/drawing/2014/main" id="{FDBFEF92-B34A-5041-FE32-83D06C37AFB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302548" y="440140"/>
                  <a:ext cx="3721510" cy="2791133"/>
                </a:xfrm>
                <a:prstGeom prst="rect">
                  <a:avLst/>
                </a:prstGeom>
              </p:spPr>
            </p:pic>
          </p:grpSp>
          <p:grpSp>
            <p:nvGrpSpPr>
              <p:cNvPr id="41" name="组合 40">
                <a:extLst>
                  <a:ext uri="{FF2B5EF4-FFF2-40B4-BE49-F238E27FC236}">
                    <a16:creationId xmlns:a16="http://schemas.microsoft.com/office/drawing/2014/main" id="{C56CAA02-6AA1-4890-D443-63755152D330}"/>
                  </a:ext>
                </a:extLst>
              </p:cNvPr>
              <p:cNvGrpSpPr/>
              <p:nvPr/>
            </p:nvGrpSpPr>
            <p:grpSpPr>
              <a:xfrm>
                <a:off x="922700" y="3149169"/>
                <a:ext cx="10571627" cy="2791133"/>
                <a:chOff x="929514" y="3119673"/>
                <a:chExt cx="10571627" cy="2791133"/>
              </a:xfrm>
            </p:grpSpPr>
            <p:pic>
              <p:nvPicPr>
                <p:cNvPr id="36" name="图片 35">
                  <a:extLst>
                    <a:ext uri="{FF2B5EF4-FFF2-40B4-BE49-F238E27FC236}">
                      <a16:creationId xmlns:a16="http://schemas.microsoft.com/office/drawing/2014/main" id="{884361D7-AD09-9ED0-AE69-3AFAF52749B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29514" y="3119673"/>
                  <a:ext cx="3721510" cy="2791133"/>
                </a:xfrm>
                <a:prstGeom prst="rect">
                  <a:avLst/>
                </a:prstGeom>
              </p:spPr>
            </p:pic>
            <p:pic>
              <p:nvPicPr>
                <p:cNvPr id="38" name="图片 37">
                  <a:extLst>
                    <a:ext uri="{FF2B5EF4-FFF2-40B4-BE49-F238E27FC236}">
                      <a16:creationId xmlns:a16="http://schemas.microsoft.com/office/drawing/2014/main" id="{C31305AB-7A82-7374-B7A8-7913193FBAB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354573" y="3119673"/>
                  <a:ext cx="3721510" cy="2791133"/>
                </a:xfrm>
                <a:prstGeom prst="rect">
                  <a:avLst/>
                </a:prstGeom>
              </p:spPr>
            </p:pic>
            <p:pic>
              <p:nvPicPr>
                <p:cNvPr id="40" name="图片 39">
                  <a:extLst>
                    <a:ext uri="{FF2B5EF4-FFF2-40B4-BE49-F238E27FC236}">
                      <a16:creationId xmlns:a16="http://schemas.microsoft.com/office/drawing/2014/main" id="{60DB78ED-2760-0A8F-F50B-74E619717D7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779631" y="3119673"/>
                  <a:ext cx="3721510" cy="2791133"/>
                </a:xfrm>
                <a:prstGeom prst="rect">
                  <a:avLst/>
                </a:prstGeom>
              </p:spPr>
            </p:pic>
          </p:grpSp>
        </p:grp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49DD66E0-4C78-C0B9-5CE1-21EE654D117B}"/>
                </a:ext>
              </a:extLst>
            </p:cNvPr>
            <p:cNvSpPr txBox="1"/>
            <p:nvPr/>
          </p:nvSpPr>
          <p:spPr>
            <a:xfrm>
              <a:off x="1112063" y="548366"/>
              <a:ext cx="2423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I</a:t>
              </a:r>
              <a:endParaRPr lang="zh-CN" altLang="en-US" dirty="0"/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7DD23B72-EBE8-8B7A-9878-58B735892068}"/>
                </a:ext>
              </a:extLst>
            </p:cNvPr>
            <p:cNvSpPr txBox="1"/>
            <p:nvPr/>
          </p:nvSpPr>
          <p:spPr>
            <a:xfrm>
              <a:off x="4533491" y="548366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II</a:t>
              </a:r>
              <a:endParaRPr lang="zh-CN" altLang="en-US" dirty="0"/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A57B1345-4A98-BCAA-7C6C-82B941C33764}"/>
                </a:ext>
              </a:extLst>
            </p:cNvPr>
            <p:cNvSpPr txBox="1"/>
            <p:nvPr/>
          </p:nvSpPr>
          <p:spPr>
            <a:xfrm>
              <a:off x="7897633" y="548366"/>
              <a:ext cx="3577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III</a:t>
              </a:r>
              <a:endParaRPr lang="zh-CN" altLang="en-US" dirty="0"/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3D6F515B-BBCA-73FD-DEB1-8A3B738F857E}"/>
                </a:ext>
              </a:extLst>
            </p:cNvPr>
            <p:cNvSpPr txBox="1"/>
            <p:nvPr/>
          </p:nvSpPr>
          <p:spPr>
            <a:xfrm>
              <a:off x="970972" y="3154833"/>
              <a:ext cx="3834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IV</a:t>
              </a:r>
              <a:endParaRPr lang="zh-CN" altLang="en-US" dirty="0"/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9629C023-AFFF-EB29-EC1C-3B799B246C4C}"/>
                </a:ext>
              </a:extLst>
            </p:cNvPr>
            <p:cNvSpPr txBox="1"/>
            <p:nvPr/>
          </p:nvSpPr>
          <p:spPr>
            <a:xfrm>
              <a:off x="4507843" y="3193414"/>
              <a:ext cx="3257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V</a:t>
              </a:r>
              <a:endParaRPr lang="zh-CN" altLang="en-US" dirty="0"/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CF74EA49-E3E5-6FB1-6270-A675FE718AD8}"/>
                </a:ext>
              </a:extLst>
            </p:cNvPr>
            <p:cNvSpPr txBox="1"/>
            <p:nvPr/>
          </p:nvSpPr>
          <p:spPr>
            <a:xfrm>
              <a:off x="7995851" y="3194075"/>
              <a:ext cx="3257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X</a:t>
              </a:r>
              <a:endParaRPr lang="zh-CN" altLang="en-US" dirty="0"/>
            </a:p>
          </p:txBody>
        </p:sp>
      </p:grpSp>
      <p:sp>
        <p:nvSpPr>
          <p:cNvPr id="44" name="文本框 43">
            <a:extLst>
              <a:ext uri="{FF2B5EF4-FFF2-40B4-BE49-F238E27FC236}">
                <a16:creationId xmlns:a16="http://schemas.microsoft.com/office/drawing/2014/main" id="{C8ACE2D0-C52B-949E-080C-E3F4E6B010F6}"/>
              </a:ext>
            </a:extLst>
          </p:cNvPr>
          <p:cNvSpPr txBox="1"/>
          <p:nvPr/>
        </p:nvSpPr>
        <p:spPr>
          <a:xfrm>
            <a:off x="259346" y="180355"/>
            <a:ext cx="3902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Mutation frequency per 300000 base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248355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17C42AE9-B23C-6C8C-B6BC-40208BA5B5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8907" y="495612"/>
            <a:ext cx="3721511" cy="2791133"/>
          </a:xfrm>
          <a:prstGeom prst="rect">
            <a:avLst/>
          </a:prstGeom>
        </p:spPr>
      </p:pic>
      <p:grpSp>
        <p:nvGrpSpPr>
          <p:cNvPr id="25" name="组合 24">
            <a:extLst>
              <a:ext uri="{FF2B5EF4-FFF2-40B4-BE49-F238E27FC236}">
                <a16:creationId xmlns:a16="http://schemas.microsoft.com/office/drawing/2014/main" id="{F3B17A49-8C6A-048E-BC89-EACFFF9D3502}"/>
              </a:ext>
            </a:extLst>
          </p:cNvPr>
          <p:cNvGrpSpPr/>
          <p:nvPr/>
        </p:nvGrpSpPr>
        <p:grpSpPr>
          <a:xfrm>
            <a:off x="1071892" y="474012"/>
            <a:ext cx="10498524" cy="5497721"/>
            <a:chOff x="1071892" y="474012"/>
            <a:chExt cx="10498524" cy="5497721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CD85FCF0-2CC1-7222-5CFF-AF8B24AB27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71892" y="495612"/>
              <a:ext cx="3721510" cy="2791133"/>
            </a:xfrm>
            <a:prstGeom prst="rect">
              <a:avLst/>
            </a:prstGeom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BB77B825-6E8B-9018-6E3E-379F061C512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30400" y="495612"/>
              <a:ext cx="3721510" cy="2791133"/>
            </a:xfrm>
            <a:prstGeom prst="rect">
              <a:avLst/>
            </a:prstGeom>
          </p:spPr>
        </p:pic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4959674A-4A85-4AD8-C2C8-EF146D1E4DBA}"/>
                </a:ext>
              </a:extLst>
            </p:cNvPr>
            <p:cNvGrpSpPr/>
            <p:nvPr/>
          </p:nvGrpSpPr>
          <p:grpSpPr>
            <a:xfrm>
              <a:off x="1076692" y="517212"/>
              <a:ext cx="10493724" cy="5454521"/>
              <a:chOff x="1076692" y="517212"/>
              <a:chExt cx="10493724" cy="5454521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F302AEF-9A2C-0986-B78D-D528A05A2B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93492" y="517212"/>
                <a:ext cx="3721510" cy="2791133"/>
              </a:xfrm>
              <a:prstGeom prst="rect">
                <a:avLst/>
              </a:prstGeom>
            </p:spPr>
          </p:pic>
          <p:pic>
            <p:nvPicPr>
              <p:cNvPr id="10" name="图片 9">
                <a:extLst>
                  <a:ext uri="{FF2B5EF4-FFF2-40B4-BE49-F238E27FC236}">
                    <a16:creationId xmlns:a16="http://schemas.microsoft.com/office/drawing/2014/main" id="{2519D673-0CDF-0C1A-838E-70D1CB4EAB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451999" y="517212"/>
                <a:ext cx="3721510" cy="2791133"/>
              </a:xfrm>
              <a:prstGeom prst="rect">
                <a:avLst/>
              </a:prstGeom>
            </p:spPr>
          </p:pic>
          <p:pic>
            <p:nvPicPr>
              <p:cNvPr id="11" name="图片 10">
                <a:extLst>
                  <a:ext uri="{FF2B5EF4-FFF2-40B4-BE49-F238E27FC236}">
                    <a16:creationId xmlns:a16="http://schemas.microsoft.com/office/drawing/2014/main" id="{7DF82339-C2CB-BF90-AFCE-39DF25E3D5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810507" y="517212"/>
                <a:ext cx="3721511" cy="2791133"/>
              </a:xfrm>
              <a:prstGeom prst="rect">
                <a:avLst/>
              </a:prstGeom>
            </p:spPr>
          </p:pic>
          <p:pic>
            <p:nvPicPr>
              <p:cNvPr id="13" name="图片 12">
                <a:extLst>
                  <a:ext uri="{FF2B5EF4-FFF2-40B4-BE49-F238E27FC236}">
                    <a16:creationId xmlns:a16="http://schemas.microsoft.com/office/drawing/2014/main" id="{471014C2-4338-8B3E-D015-76D922E1F6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76692" y="3180600"/>
                <a:ext cx="3721511" cy="2791133"/>
              </a:xfrm>
              <a:prstGeom prst="rect">
                <a:avLst/>
              </a:prstGeom>
            </p:spPr>
          </p:pic>
          <p:pic>
            <p:nvPicPr>
              <p:cNvPr id="15" name="图片 14">
                <a:extLst>
                  <a:ext uri="{FF2B5EF4-FFF2-40B4-BE49-F238E27FC236}">
                    <a16:creationId xmlns:a16="http://schemas.microsoft.com/office/drawing/2014/main" id="{5304FA60-6CE9-9301-3199-63525C6BD8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462799" y="3180599"/>
                <a:ext cx="3721510" cy="2791133"/>
              </a:xfrm>
              <a:prstGeom prst="rect">
                <a:avLst/>
              </a:prstGeom>
            </p:spPr>
          </p:pic>
          <p:pic>
            <p:nvPicPr>
              <p:cNvPr id="17" name="图片 16">
                <a:extLst>
                  <a:ext uri="{FF2B5EF4-FFF2-40B4-BE49-F238E27FC236}">
                    <a16:creationId xmlns:a16="http://schemas.microsoft.com/office/drawing/2014/main" id="{FF5FE763-09FF-F3B8-5E99-1753D8507C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848905" y="3180599"/>
                <a:ext cx="3721511" cy="2791133"/>
              </a:xfrm>
              <a:prstGeom prst="rect">
                <a:avLst/>
              </a:prstGeom>
            </p:spPr>
          </p:pic>
        </p:grp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D20B8C44-89DE-7760-55DF-3A7899DE6A47}"/>
                </a:ext>
              </a:extLst>
            </p:cNvPr>
            <p:cNvSpPr txBox="1"/>
            <p:nvPr/>
          </p:nvSpPr>
          <p:spPr>
            <a:xfrm>
              <a:off x="1235720" y="517212"/>
              <a:ext cx="2423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I</a:t>
              </a:r>
              <a:endParaRPr lang="zh-CN" altLang="en-US" dirty="0"/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B621C6DB-D3A7-B0B3-E5EE-DFD163C8C873}"/>
                </a:ext>
              </a:extLst>
            </p:cNvPr>
            <p:cNvSpPr txBox="1"/>
            <p:nvPr/>
          </p:nvSpPr>
          <p:spPr>
            <a:xfrm>
              <a:off x="4473598" y="517212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II</a:t>
              </a:r>
              <a:endParaRPr lang="zh-CN" altLang="en-US" dirty="0"/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B29CFC76-9CE1-D157-A8DF-65F79C15B7F6}"/>
                </a:ext>
              </a:extLst>
            </p:cNvPr>
            <p:cNvSpPr txBox="1"/>
            <p:nvPr/>
          </p:nvSpPr>
          <p:spPr>
            <a:xfrm>
              <a:off x="7830228" y="474012"/>
              <a:ext cx="3577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III</a:t>
              </a:r>
              <a:endParaRPr lang="zh-CN" altLang="en-US" dirty="0"/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EAA72970-56F7-317F-A8CE-5BDF8239285F}"/>
                </a:ext>
              </a:extLst>
            </p:cNvPr>
            <p:cNvSpPr txBox="1"/>
            <p:nvPr/>
          </p:nvSpPr>
          <p:spPr>
            <a:xfrm>
              <a:off x="1136690" y="3112879"/>
              <a:ext cx="3834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IV</a:t>
              </a:r>
              <a:endParaRPr lang="zh-CN" altLang="en-US" dirty="0"/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20288124-3EBA-1C71-CADC-1EF859149971}"/>
                </a:ext>
              </a:extLst>
            </p:cNvPr>
            <p:cNvSpPr txBox="1"/>
            <p:nvPr/>
          </p:nvSpPr>
          <p:spPr>
            <a:xfrm>
              <a:off x="4477273" y="3112879"/>
              <a:ext cx="3257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V</a:t>
              </a:r>
              <a:endParaRPr lang="zh-CN" altLang="en-US" dirty="0"/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1E2C053E-14B8-9106-D706-9CEB4B1E7700}"/>
                </a:ext>
              </a:extLst>
            </p:cNvPr>
            <p:cNvSpPr txBox="1"/>
            <p:nvPr/>
          </p:nvSpPr>
          <p:spPr>
            <a:xfrm>
              <a:off x="7896977" y="3169799"/>
              <a:ext cx="3257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X</a:t>
              </a:r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92985054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>
            <a:extLst>
              <a:ext uri="{FF2B5EF4-FFF2-40B4-BE49-F238E27FC236}">
                <a16:creationId xmlns:a16="http://schemas.microsoft.com/office/drawing/2014/main" id="{731A8554-B202-5DC2-EC6A-981085EEBAA2}"/>
              </a:ext>
            </a:extLst>
          </p:cNvPr>
          <p:cNvGrpSpPr/>
          <p:nvPr/>
        </p:nvGrpSpPr>
        <p:grpSpPr>
          <a:xfrm>
            <a:off x="471948" y="261783"/>
            <a:ext cx="11425084" cy="3004984"/>
            <a:chOff x="582561" y="84803"/>
            <a:chExt cx="11425084" cy="3004984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26625C9B-78FB-2B88-94C3-22002BE9E7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2561" y="84803"/>
              <a:ext cx="4006645" cy="3004984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7DBDADCC-B538-3604-700D-BEA3F52313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91781" y="84803"/>
              <a:ext cx="4006645" cy="3004984"/>
            </a:xfrm>
            <a:prstGeom prst="rect">
              <a:avLst/>
            </a:prstGeom>
          </p:spPr>
        </p:pic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9BDD6AB3-C66F-FEB6-DE55-751EDF8519B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01000" y="84803"/>
              <a:ext cx="4006645" cy="3004984"/>
            </a:xfrm>
            <a:prstGeom prst="rect">
              <a:avLst/>
            </a:prstGeom>
          </p:spPr>
        </p:pic>
      </p:grpSp>
      <p:pic>
        <p:nvPicPr>
          <p:cNvPr id="14" name="图片 13">
            <a:extLst>
              <a:ext uri="{FF2B5EF4-FFF2-40B4-BE49-F238E27FC236}">
                <a16:creationId xmlns:a16="http://schemas.microsoft.com/office/drawing/2014/main" id="{B8FD5DBB-37A3-34D6-1A40-0A520B6669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947" y="3266767"/>
            <a:ext cx="4006645" cy="3004984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3A3A17BA-0CB9-9B22-8BC0-8E837B31AA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81167" y="3266767"/>
            <a:ext cx="4006645" cy="3004984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4833C1AD-A580-2BAC-E527-9D676E6424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90386" y="3266767"/>
            <a:ext cx="4006645" cy="3004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63321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>
            <a:extLst>
              <a:ext uri="{FF2B5EF4-FFF2-40B4-BE49-F238E27FC236}">
                <a16:creationId xmlns:a16="http://schemas.microsoft.com/office/drawing/2014/main" id="{073ADBA5-89F6-22BD-6DA3-BA43F8ED03F0}"/>
              </a:ext>
            </a:extLst>
          </p:cNvPr>
          <p:cNvGrpSpPr/>
          <p:nvPr/>
        </p:nvGrpSpPr>
        <p:grpSpPr>
          <a:xfrm>
            <a:off x="508819" y="355802"/>
            <a:ext cx="11017046" cy="5840362"/>
            <a:chOff x="501445" y="282060"/>
            <a:chExt cx="11017046" cy="5840362"/>
          </a:xfrm>
        </p:grpSpPr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78F8ADC1-423E-F0AC-690E-6185CB2E747A}"/>
                </a:ext>
              </a:extLst>
            </p:cNvPr>
            <p:cNvGrpSpPr/>
            <p:nvPr/>
          </p:nvGrpSpPr>
          <p:grpSpPr>
            <a:xfrm>
              <a:off x="501445" y="282060"/>
              <a:ext cx="11017046" cy="2920181"/>
              <a:chOff x="1025012" y="134576"/>
              <a:chExt cx="11017046" cy="2920181"/>
            </a:xfrm>
          </p:grpSpPr>
          <p:pic>
            <p:nvPicPr>
              <p:cNvPr id="7" name="图片 6">
                <a:extLst>
                  <a:ext uri="{FF2B5EF4-FFF2-40B4-BE49-F238E27FC236}">
                    <a16:creationId xmlns:a16="http://schemas.microsoft.com/office/drawing/2014/main" id="{8639DC66-6D34-2462-2BAE-58E30F317C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025012" y="134576"/>
                <a:ext cx="3893575" cy="2920181"/>
              </a:xfrm>
              <a:prstGeom prst="rect">
                <a:avLst/>
              </a:prstGeom>
            </p:spPr>
          </p:pic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88DA7BA-B172-D727-2632-F772319E24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586748" y="134576"/>
                <a:ext cx="3893574" cy="2920181"/>
              </a:xfrm>
              <a:prstGeom prst="rect">
                <a:avLst/>
              </a:prstGeom>
            </p:spPr>
          </p:pic>
          <p:pic>
            <p:nvPicPr>
              <p:cNvPr id="11" name="图片 10">
                <a:extLst>
                  <a:ext uri="{FF2B5EF4-FFF2-40B4-BE49-F238E27FC236}">
                    <a16:creationId xmlns:a16="http://schemas.microsoft.com/office/drawing/2014/main" id="{27E65649-4FB3-524D-90CB-2FA22FFB98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148484" y="134576"/>
                <a:ext cx="3893574" cy="2920181"/>
              </a:xfrm>
              <a:prstGeom prst="rect">
                <a:avLst/>
              </a:prstGeom>
            </p:spPr>
          </p:pic>
        </p:grpSp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C53650E8-F5F5-C571-E3E8-4085404FF30B}"/>
                </a:ext>
              </a:extLst>
            </p:cNvPr>
            <p:cNvGrpSpPr/>
            <p:nvPr/>
          </p:nvGrpSpPr>
          <p:grpSpPr>
            <a:xfrm>
              <a:off x="501446" y="3202241"/>
              <a:ext cx="11017044" cy="2920181"/>
              <a:chOff x="501446" y="3202241"/>
              <a:chExt cx="11017044" cy="2920181"/>
            </a:xfrm>
          </p:grpSpPr>
          <p:pic>
            <p:nvPicPr>
              <p:cNvPr id="14" name="图片 13">
                <a:extLst>
                  <a:ext uri="{FF2B5EF4-FFF2-40B4-BE49-F238E27FC236}">
                    <a16:creationId xmlns:a16="http://schemas.microsoft.com/office/drawing/2014/main" id="{256303B6-BD10-681F-F058-127BD6DC92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01446" y="3202241"/>
                <a:ext cx="3893574" cy="2920181"/>
              </a:xfrm>
              <a:prstGeom prst="rect">
                <a:avLst/>
              </a:prstGeom>
            </p:spPr>
          </p:pic>
          <p:pic>
            <p:nvPicPr>
              <p:cNvPr id="16" name="图片 15">
                <a:extLst>
                  <a:ext uri="{FF2B5EF4-FFF2-40B4-BE49-F238E27FC236}">
                    <a16:creationId xmlns:a16="http://schemas.microsoft.com/office/drawing/2014/main" id="{BDF3C2A1-01AB-65E0-6F7E-72245C51FF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063181" y="3202241"/>
                <a:ext cx="3893574" cy="2920181"/>
              </a:xfrm>
              <a:prstGeom prst="rect">
                <a:avLst/>
              </a:prstGeom>
            </p:spPr>
          </p:pic>
          <p:pic>
            <p:nvPicPr>
              <p:cNvPr id="18" name="图片 17">
                <a:extLst>
                  <a:ext uri="{FF2B5EF4-FFF2-40B4-BE49-F238E27FC236}">
                    <a16:creationId xmlns:a16="http://schemas.microsoft.com/office/drawing/2014/main" id="{A6C7B942-2F63-F20C-72D7-B2A1E91B53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624916" y="3202241"/>
                <a:ext cx="3893574" cy="292018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1451275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94401224-78F3-FD81-2F20-BAF1DBD9910E}"/>
              </a:ext>
            </a:extLst>
          </p:cNvPr>
          <p:cNvSpPr txBox="1"/>
          <p:nvPr/>
        </p:nvSpPr>
        <p:spPr>
          <a:xfrm>
            <a:off x="2529346" y="1319669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Std.</a:t>
            </a:r>
            <a:endParaRPr lang="zh-CN" altLang="en-US" dirty="0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140833A9-DD01-DEA1-2F49-78A05D14511B}"/>
              </a:ext>
            </a:extLst>
          </p:cNvPr>
          <p:cNvGrpSpPr/>
          <p:nvPr/>
        </p:nvGrpSpPr>
        <p:grpSpPr>
          <a:xfrm>
            <a:off x="231165" y="1319669"/>
            <a:ext cx="11021855" cy="3867765"/>
            <a:chOff x="231165" y="1319669"/>
            <a:chExt cx="11021855" cy="3867765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27A8D8EE-AAD3-B8AC-30FC-EED2E7445CE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1165" y="1689001"/>
              <a:ext cx="5157735" cy="3479997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E4F35D2B-E1EF-8C63-03FB-32338A16F5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0" y="1319669"/>
              <a:ext cx="5157020" cy="38677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0606858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>
            <a:extLst>
              <a:ext uri="{FF2B5EF4-FFF2-40B4-BE49-F238E27FC236}">
                <a16:creationId xmlns:a16="http://schemas.microsoft.com/office/drawing/2014/main" id="{222D016F-726F-D30B-6640-44D8B7C05774}"/>
              </a:ext>
            </a:extLst>
          </p:cNvPr>
          <p:cNvGrpSpPr/>
          <p:nvPr/>
        </p:nvGrpSpPr>
        <p:grpSpPr>
          <a:xfrm>
            <a:off x="1108824" y="1674072"/>
            <a:ext cx="4159479" cy="369332"/>
            <a:chOff x="1716832" y="1291517"/>
            <a:chExt cx="4159479" cy="369332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59D17479-8770-23DF-A428-8FDCC6EBFD63}"/>
                </a:ext>
              </a:extLst>
            </p:cNvPr>
            <p:cNvSpPr txBox="1"/>
            <p:nvPr/>
          </p:nvSpPr>
          <p:spPr>
            <a:xfrm>
              <a:off x="1716832" y="1291517"/>
              <a:ext cx="23952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High frequency outlier</a:t>
              </a:r>
              <a:endParaRPr lang="zh-CN" altLang="en-US" dirty="0"/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72862AAF-BB8C-9CD9-3A91-3EF27D789B90}"/>
                </a:ext>
              </a:extLst>
            </p:cNvPr>
            <p:cNvSpPr txBox="1"/>
            <p:nvPr/>
          </p:nvSpPr>
          <p:spPr>
            <a:xfrm>
              <a:off x="3857810" y="1291517"/>
              <a:ext cx="20185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（≥</a:t>
              </a:r>
              <a:r>
                <a:rPr lang="en-US" altLang="zh-CN" dirty="0"/>
                <a:t>Mean ± std</a:t>
              </a:r>
              <a:r>
                <a:rPr lang="zh-CN" altLang="en-US" dirty="0"/>
                <a:t>）</a:t>
              </a:r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9FEA738A-9762-B72E-83F3-5B763B1F10DC}"/>
              </a:ext>
            </a:extLst>
          </p:cNvPr>
          <p:cNvGrpSpPr/>
          <p:nvPr/>
        </p:nvGrpSpPr>
        <p:grpSpPr>
          <a:xfrm>
            <a:off x="7091561" y="1674072"/>
            <a:ext cx="4068700" cy="369332"/>
            <a:chOff x="7075713" y="1304740"/>
            <a:chExt cx="4068700" cy="369332"/>
          </a:xfrm>
        </p:grpSpPr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D4E5024D-72BF-EE94-3B36-1F22B8591A72}"/>
                </a:ext>
              </a:extLst>
            </p:cNvPr>
            <p:cNvSpPr txBox="1"/>
            <p:nvPr/>
          </p:nvSpPr>
          <p:spPr>
            <a:xfrm>
              <a:off x="7075713" y="1304740"/>
              <a:ext cx="23262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Low frequency outlier</a:t>
              </a:r>
              <a:endParaRPr lang="zh-CN" altLang="en-US" dirty="0"/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BDCDA4A2-59C0-78D4-BAAD-7507674D7A8C}"/>
                </a:ext>
              </a:extLst>
            </p:cNvPr>
            <p:cNvSpPr txBox="1"/>
            <p:nvPr/>
          </p:nvSpPr>
          <p:spPr>
            <a:xfrm>
              <a:off x="9125912" y="1304740"/>
              <a:ext cx="20185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（≤</a:t>
              </a:r>
              <a:r>
                <a:rPr lang="en-US" altLang="zh-CN" dirty="0"/>
                <a:t>Mean ± std</a:t>
              </a:r>
              <a:r>
                <a:rPr lang="zh-CN" altLang="en-US" dirty="0"/>
                <a:t>）</a:t>
              </a:r>
            </a:p>
          </p:txBody>
        </p:sp>
      </p:grpSp>
      <p:pic>
        <p:nvPicPr>
          <p:cNvPr id="13" name="图片 12">
            <a:extLst>
              <a:ext uri="{FF2B5EF4-FFF2-40B4-BE49-F238E27FC236}">
                <a16:creationId xmlns:a16="http://schemas.microsoft.com/office/drawing/2014/main" id="{5085C1BD-8DF1-1FC4-72AD-A35F5D57E06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776596" y="1864231"/>
            <a:ext cx="6698631" cy="3846104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C00F2A63-0604-D753-8D04-DD5FEB51380E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160751" y="1846402"/>
            <a:ext cx="6698631" cy="3850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3502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C4A92EFB-034D-4FDC-B6A7-F87F36A8D8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94" r="2464"/>
          <a:stretch/>
        </p:blipFill>
        <p:spPr>
          <a:xfrm>
            <a:off x="1883228" y="250967"/>
            <a:ext cx="8425543" cy="6165566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325271BE-299A-4E6B-B32D-22FA2B7CF99E}"/>
              </a:ext>
            </a:extLst>
          </p:cNvPr>
          <p:cNvSpPr txBox="1"/>
          <p:nvPr/>
        </p:nvSpPr>
        <p:spPr>
          <a:xfrm>
            <a:off x="7572375" y="441467"/>
            <a:ext cx="18710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Sample size = 95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2631111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1199540-0DC1-FBE7-7744-E729C070C62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394703" y="1670311"/>
            <a:ext cx="6767513" cy="370399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E0C8F6C-F2D1-F7A2-D174-50462DA30B48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655715" y="1670311"/>
            <a:ext cx="6806096" cy="3703998"/>
          </a:xfrm>
          <a:prstGeom prst="rect">
            <a:avLst/>
          </a:prstGeom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7C1FF51A-1822-2B8C-21B1-B12E91C09D1B}"/>
              </a:ext>
            </a:extLst>
          </p:cNvPr>
          <p:cNvGrpSpPr/>
          <p:nvPr/>
        </p:nvGrpSpPr>
        <p:grpSpPr>
          <a:xfrm>
            <a:off x="1136817" y="1590100"/>
            <a:ext cx="4375885" cy="369332"/>
            <a:chOff x="1716832" y="1291517"/>
            <a:chExt cx="4375885" cy="369332"/>
          </a:xfrm>
        </p:grpSpPr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9218F981-6CC2-9605-CC03-45886789ECF9}"/>
                </a:ext>
              </a:extLst>
            </p:cNvPr>
            <p:cNvSpPr txBox="1"/>
            <p:nvPr/>
          </p:nvSpPr>
          <p:spPr>
            <a:xfrm>
              <a:off x="1716832" y="1291517"/>
              <a:ext cx="23952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High frequency outlier</a:t>
              </a:r>
              <a:endParaRPr lang="zh-CN" altLang="en-US" dirty="0"/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CE543F81-FB9D-820F-F371-9427816A9596}"/>
                </a:ext>
              </a:extLst>
            </p:cNvPr>
            <p:cNvSpPr txBox="1"/>
            <p:nvPr/>
          </p:nvSpPr>
          <p:spPr>
            <a:xfrm>
              <a:off x="3857810" y="1291517"/>
              <a:ext cx="22349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（≥</a:t>
              </a:r>
              <a:r>
                <a:rPr lang="en-US" altLang="zh-CN" dirty="0"/>
                <a:t>Mean ± 2*std</a:t>
              </a:r>
              <a:r>
                <a:rPr lang="zh-CN" altLang="en-US" dirty="0"/>
                <a:t>）</a:t>
              </a:r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FBF1924E-C713-7ADF-128D-C8B4E2B0708A}"/>
              </a:ext>
            </a:extLst>
          </p:cNvPr>
          <p:cNvGrpSpPr/>
          <p:nvPr/>
        </p:nvGrpSpPr>
        <p:grpSpPr>
          <a:xfrm>
            <a:off x="7119554" y="1590100"/>
            <a:ext cx="4285106" cy="369332"/>
            <a:chOff x="7075713" y="1304740"/>
            <a:chExt cx="4285106" cy="369332"/>
          </a:xfrm>
        </p:grpSpPr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F6F2F447-C3F4-13AD-E287-B4179616704A}"/>
                </a:ext>
              </a:extLst>
            </p:cNvPr>
            <p:cNvSpPr txBox="1"/>
            <p:nvPr/>
          </p:nvSpPr>
          <p:spPr>
            <a:xfrm>
              <a:off x="7075713" y="1304740"/>
              <a:ext cx="23262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Low frequency outlier</a:t>
              </a:r>
              <a:endParaRPr lang="zh-CN" altLang="en-US" dirty="0"/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CF23B606-D2EA-119C-62A7-65457FC50499}"/>
                </a:ext>
              </a:extLst>
            </p:cNvPr>
            <p:cNvSpPr txBox="1"/>
            <p:nvPr/>
          </p:nvSpPr>
          <p:spPr>
            <a:xfrm>
              <a:off x="9125912" y="1304740"/>
              <a:ext cx="22349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（≤</a:t>
              </a:r>
              <a:r>
                <a:rPr lang="en-US" altLang="zh-CN" dirty="0"/>
                <a:t>Mean ± 2*std</a:t>
              </a:r>
              <a:r>
                <a:rPr lang="zh-CN" altLang="en-US" dirty="0"/>
                <a:t>）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7806875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94E891C-BACB-C0E8-7D03-75B1D1CC61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1448"/>
            <a:ext cx="12192000" cy="647510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4B4E85FF-8DFA-A261-3C82-E7C0A52B42E2}"/>
              </a:ext>
            </a:extLst>
          </p:cNvPr>
          <p:cNvSpPr txBox="1"/>
          <p:nvPr/>
        </p:nvSpPr>
        <p:spPr>
          <a:xfrm>
            <a:off x="223520" y="110168"/>
            <a:ext cx="3299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thriple</a:t>
            </a:r>
            <a:r>
              <a:rPr lang="en-US" altLang="zh-CN" dirty="0"/>
              <a:t>-base in high </a:t>
            </a:r>
            <a:r>
              <a:rPr lang="en-US" altLang="zh-CN" dirty="0" err="1"/>
              <a:t>freq</a:t>
            </a:r>
            <a:r>
              <a:rPr lang="en-US" altLang="zh-CN" dirty="0"/>
              <a:t> region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2186483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DC02450D-83FC-A756-80C8-703526D658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8524"/>
            <a:ext cx="12192000" cy="652095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47A02DEF-3DCE-B440-EE1C-C57A2A40CE77}"/>
              </a:ext>
            </a:extLst>
          </p:cNvPr>
          <p:cNvSpPr txBox="1"/>
          <p:nvPr/>
        </p:nvSpPr>
        <p:spPr>
          <a:xfrm>
            <a:off x="223520" y="110168"/>
            <a:ext cx="3207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thriple</a:t>
            </a:r>
            <a:r>
              <a:rPr lang="en-US" altLang="zh-CN" dirty="0"/>
              <a:t>-base in low </a:t>
            </a:r>
            <a:r>
              <a:rPr lang="en-US" altLang="zh-CN" dirty="0" err="1"/>
              <a:t>freq</a:t>
            </a:r>
            <a:r>
              <a:rPr lang="en-US" altLang="zh-CN" dirty="0"/>
              <a:t> region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7820739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51A083D6-F52B-85C6-C825-1A1971ED20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2500" y="853440"/>
            <a:ext cx="7672380" cy="571421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1B4923EA-D998-F741-6A69-94C2F35CD979}"/>
              </a:ext>
            </a:extLst>
          </p:cNvPr>
          <p:cNvSpPr txBox="1"/>
          <p:nvPr/>
        </p:nvSpPr>
        <p:spPr>
          <a:xfrm>
            <a:off x="2519680" y="484108"/>
            <a:ext cx="23214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Residue</a:t>
            </a:r>
            <a:r>
              <a:rPr lang="zh-CN" altLang="en-US" dirty="0"/>
              <a:t>（</a:t>
            </a:r>
            <a:r>
              <a:rPr lang="en-US" altLang="zh-CN" dirty="0"/>
              <a:t>high-low</a:t>
            </a:r>
            <a:r>
              <a:rPr lang="zh-CN" altLang="en-US" dirty="0"/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44290683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6C3846E1-26D8-99B6-8B75-B94471EEF7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0514" y="853440"/>
            <a:ext cx="8330972" cy="600456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F38E0134-6C48-D010-2006-942CE58EFD75}"/>
              </a:ext>
            </a:extLst>
          </p:cNvPr>
          <p:cNvSpPr txBox="1"/>
          <p:nvPr/>
        </p:nvSpPr>
        <p:spPr>
          <a:xfrm>
            <a:off x="2489200" y="587494"/>
            <a:ext cx="1072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High-std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9409642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854399FF-5209-860C-E09D-DF60938869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4408" y="829046"/>
            <a:ext cx="7963183" cy="602895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590DB30-5F6B-774C-8940-C756AA2A2C8B}"/>
              </a:ext>
            </a:extLst>
          </p:cNvPr>
          <p:cNvSpPr txBox="1"/>
          <p:nvPr/>
        </p:nvSpPr>
        <p:spPr>
          <a:xfrm>
            <a:off x="2611120" y="459714"/>
            <a:ext cx="1003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Low-std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E81FA-B3A8-30C9-A17B-ECBA7CE5525B}"/>
              </a:ext>
            </a:extLst>
          </p:cNvPr>
          <p:cNvSpPr txBox="1"/>
          <p:nvPr/>
        </p:nvSpPr>
        <p:spPr>
          <a:xfrm>
            <a:off x="9343838" y="459714"/>
            <a:ext cx="2460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Percentage of A-T,G-C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6317946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CA1CDB6E-C3A3-9834-E4F1-0B9E2BA184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535" y="1262181"/>
            <a:ext cx="1733550" cy="4086225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28227589-8D09-1ECA-E8EC-A44ED7AABE1C}"/>
              </a:ext>
            </a:extLst>
          </p:cNvPr>
          <p:cNvSpPr txBox="1"/>
          <p:nvPr/>
        </p:nvSpPr>
        <p:spPr>
          <a:xfrm>
            <a:off x="241056" y="5163740"/>
            <a:ext cx="1808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A/T percentage</a:t>
            </a:r>
            <a:endParaRPr lang="zh-CN" altLang="en-US" b="1" dirty="0"/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6AB1F053-DB9E-23E1-5E98-0C5FC19A60BB}"/>
              </a:ext>
            </a:extLst>
          </p:cNvPr>
          <p:cNvGrpSpPr/>
          <p:nvPr/>
        </p:nvGrpSpPr>
        <p:grpSpPr>
          <a:xfrm>
            <a:off x="2207895" y="126772"/>
            <a:ext cx="9984105" cy="2701725"/>
            <a:chOff x="2219499" y="469044"/>
            <a:chExt cx="9984105" cy="2701725"/>
          </a:xfrm>
        </p:grpSpPr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4F4D9A49-213B-3BC5-F941-21C8505C894A}"/>
                </a:ext>
              </a:extLst>
            </p:cNvPr>
            <p:cNvGrpSpPr/>
            <p:nvPr/>
          </p:nvGrpSpPr>
          <p:grpSpPr>
            <a:xfrm>
              <a:off x="2219499" y="498682"/>
              <a:ext cx="9984105" cy="2672087"/>
              <a:chOff x="2207895" y="1262181"/>
              <a:chExt cx="9984105" cy="2672087"/>
            </a:xfrm>
          </p:grpSpPr>
          <p:pic>
            <p:nvPicPr>
              <p:cNvPr id="12" name="图片 11">
                <a:extLst>
                  <a:ext uri="{FF2B5EF4-FFF2-40B4-BE49-F238E27FC236}">
                    <a16:creationId xmlns:a16="http://schemas.microsoft.com/office/drawing/2014/main" id="{55D71D7B-3265-9464-34FA-1D06094A9A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07895" y="1262181"/>
                <a:ext cx="9984105" cy="1571572"/>
              </a:xfrm>
              <a:prstGeom prst="rect">
                <a:avLst/>
              </a:prstGeom>
            </p:spPr>
          </p:pic>
          <p:pic>
            <p:nvPicPr>
              <p:cNvPr id="13" name="图片 12">
                <a:extLst>
                  <a:ext uri="{FF2B5EF4-FFF2-40B4-BE49-F238E27FC236}">
                    <a16:creationId xmlns:a16="http://schemas.microsoft.com/office/drawing/2014/main" id="{E4D6E892-AB80-C757-A260-1EFAAF2307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2326214" y="2678725"/>
                <a:ext cx="9747465" cy="1255543"/>
              </a:xfrm>
              <a:prstGeom prst="rect">
                <a:avLst/>
              </a:prstGeom>
            </p:spPr>
          </p:pic>
        </p:grp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E9F3F3E5-66C5-8D47-2488-85F4312EAA79}"/>
                </a:ext>
              </a:extLst>
            </p:cNvPr>
            <p:cNvSpPr txBox="1"/>
            <p:nvPr/>
          </p:nvSpPr>
          <p:spPr>
            <a:xfrm>
              <a:off x="2611120" y="469044"/>
              <a:ext cx="18085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A/T percentage</a:t>
              </a:r>
              <a:endParaRPr lang="zh-CN" altLang="en-US" b="1" dirty="0"/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22C7F6DA-932C-E868-B7DD-5F6D14CC5F2A}"/>
                </a:ext>
              </a:extLst>
            </p:cNvPr>
            <p:cNvSpPr txBox="1"/>
            <p:nvPr/>
          </p:nvSpPr>
          <p:spPr>
            <a:xfrm>
              <a:off x="2611120" y="1730560"/>
              <a:ext cx="9204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dumpy</a:t>
              </a:r>
              <a:endParaRPr lang="zh-CN" altLang="en-US" b="1" dirty="0"/>
            </a:p>
          </p:txBody>
        </p:sp>
      </p:grpSp>
      <p:pic>
        <p:nvPicPr>
          <p:cNvPr id="20" name="图片 19">
            <a:extLst>
              <a:ext uri="{FF2B5EF4-FFF2-40B4-BE49-F238E27FC236}">
                <a16:creationId xmlns:a16="http://schemas.microsoft.com/office/drawing/2014/main" id="{73AFDB70-99BC-6E6A-DC0F-5063E4F8451F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99517" y="2804832"/>
            <a:ext cx="4393360" cy="3514688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3A7E0957-A12B-78AD-E2C2-8F23321F0B6B}"/>
              </a:ext>
            </a:extLst>
          </p:cNvPr>
          <p:cNvSpPr txBox="1"/>
          <p:nvPr/>
        </p:nvSpPr>
        <p:spPr>
          <a:xfrm>
            <a:off x="4092318" y="6189905"/>
            <a:ext cx="1407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P(A/T) – 0.6</a:t>
            </a:r>
            <a:endParaRPr lang="zh-CN" altLang="en-US" b="1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4A3FB13C-EEB2-B8CF-ACA4-B7E5C53ECE7F}"/>
              </a:ext>
            </a:extLst>
          </p:cNvPr>
          <p:cNvSpPr txBox="1"/>
          <p:nvPr/>
        </p:nvSpPr>
        <p:spPr>
          <a:xfrm rot="16200000">
            <a:off x="1927377" y="4208154"/>
            <a:ext cx="974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P(MUT)</a:t>
            </a:r>
            <a:endParaRPr lang="zh-CN" altLang="en-US" b="1" dirty="0"/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AA00F413-4373-A505-2FFF-F55D94DC4F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20104" y="2934447"/>
            <a:ext cx="4393361" cy="3255458"/>
          </a:xfrm>
          <a:prstGeom prst="rect">
            <a:avLst/>
          </a:prstGeom>
        </p:spPr>
      </p:pic>
      <p:sp>
        <p:nvSpPr>
          <p:cNvPr id="27" name="文本框 26">
            <a:extLst>
              <a:ext uri="{FF2B5EF4-FFF2-40B4-BE49-F238E27FC236}">
                <a16:creationId xmlns:a16="http://schemas.microsoft.com/office/drawing/2014/main" id="{8C911968-C787-C8FA-C887-4A01FA2FC84E}"/>
              </a:ext>
            </a:extLst>
          </p:cNvPr>
          <p:cNvSpPr txBox="1"/>
          <p:nvPr/>
        </p:nvSpPr>
        <p:spPr>
          <a:xfrm>
            <a:off x="9012905" y="6111189"/>
            <a:ext cx="15616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(P(A/T) – 0.6)</a:t>
            </a:r>
            <a:endParaRPr lang="zh-CN" altLang="en-US" b="1" dirty="0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249C95E8-6DD1-2FAC-8F21-002EAF8332D1}"/>
              </a:ext>
            </a:extLst>
          </p:cNvPr>
          <p:cNvSpPr txBox="1"/>
          <p:nvPr/>
        </p:nvSpPr>
        <p:spPr>
          <a:xfrm>
            <a:off x="10374099" y="6052029"/>
            <a:ext cx="2632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b="1" dirty="0"/>
              <a:t>2</a:t>
            </a:r>
            <a:endParaRPr lang="zh-CN" altLang="en-US" sz="1100" b="1" dirty="0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7EC4386A-11FE-7D53-0AD6-9718E4D95A10}"/>
              </a:ext>
            </a:extLst>
          </p:cNvPr>
          <p:cNvSpPr txBox="1"/>
          <p:nvPr/>
        </p:nvSpPr>
        <p:spPr>
          <a:xfrm rot="16200000">
            <a:off x="6694359" y="4324535"/>
            <a:ext cx="1380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lg(P(MUT))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407443159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99B1FD45-3C58-771C-01B4-0C404BC138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949960"/>
            <a:ext cx="6062133" cy="454660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A2CFEB9A-D330-F68D-63D3-32CBF55F86C0}"/>
              </a:ext>
            </a:extLst>
          </p:cNvPr>
          <p:cNvSpPr txBox="1"/>
          <p:nvPr/>
        </p:nvSpPr>
        <p:spPr>
          <a:xfrm>
            <a:off x="2476878" y="5311894"/>
            <a:ext cx="1407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P(A/T) – 0.6</a:t>
            </a:r>
            <a:endParaRPr lang="zh-CN" altLang="en-US" b="1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CA47611-3F9E-2ADE-5B8D-1EAAB936E101}"/>
              </a:ext>
            </a:extLst>
          </p:cNvPr>
          <p:cNvSpPr txBox="1"/>
          <p:nvPr/>
        </p:nvSpPr>
        <p:spPr>
          <a:xfrm rot="16200000">
            <a:off x="-302806" y="3038593"/>
            <a:ext cx="974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P(MUT)</a:t>
            </a:r>
            <a:endParaRPr lang="zh-CN" altLang="en-US" b="1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CB73060-C5D7-CB80-7E20-916299E3F320}"/>
              </a:ext>
            </a:extLst>
          </p:cNvPr>
          <p:cNvSpPr txBox="1"/>
          <p:nvPr/>
        </p:nvSpPr>
        <p:spPr>
          <a:xfrm>
            <a:off x="8539011" y="5311894"/>
            <a:ext cx="15616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(P(A/T) – 0.6)</a:t>
            </a:r>
            <a:endParaRPr lang="zh-CN" altLang="en-US" b="1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3CB10548-1875-3AFC-94BD-7A9FE73E4A2F}"/>
              </a:ext>
            </a:extLst>
          </p:cNvPr>
          <p:cNvSpPr txBox="1"/>
          <p:nvPr/>
        </p:nvSpPr>
        <p:spPr>
          <a:xfrm rot="16200000">
            <a:off x="5752973" y="3038593"/>
            <a:ext cx="1380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lg(P(MUT))</a:t>
            </a:r>
            <a:endParaRPr lang="zh-CN" altLang="en-US" b="1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4F6B7E9-3A1B-5049-9100-0CB426B08020}"/>
              </a:ext>
            </a:extLst>
          </p:cNvPr>
          <p:cNvSpPr txBox="1"/>
          <p:nvPr/>
        </p:nvSpPr>
        <p:spPr>
          <a:xfrm>
            <a:off x="6950257" y="826869"/>
            <a:ext cx="23391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P=3.150339e-25</a:t>
            </a:r>
          </a:p>
          <a:p>
            <a:r>
              <a:rPr lang="en-US" altLang="zh-CN" b="1" dirty="0"/>
              <a:t>Spearman = -0.2286</a:t>
            </a:r>
            <a:endParaRPr lang="zh-CN" altLang="en-US" b="1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757BF090-B87A-C5F2-F032-8623D2B5C03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627892" y="1335972"/>
            <a:ext cx="5322935" cy="4048828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EBBC248B-2E44-886B-34CB-48CDCEAE3051}"/>
              </a:ext>
            </a:extLst>
          </p:cNvPr>
          <p:cNvSpPr txBox="1"/>
          <p:nvPr/>
        </p:nvSpPr>
        <p:spPr>
          <a:xfrm>
            <a:off x="9631680" y="2735785"/>
            <a:ext cx="1980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y = -21.59x-7.587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4524346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6F900028-A084-1F52-A04B-2C95E8666D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989" y="949960"/>
            <a:ext cx="6062133" cy="45466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A99C06F3-8922-8009-252B-5A3847F20EF9}"/>
              </a:ext>
            </a:extLst>
          </p:cNvPr>
          <p:cNvSpPr/>
          <p:nvPr/>
        </p:nvSpPr>
        <p:spPr>
          <a:xfrm>
            <a:off x="4507601" y="1529391"/>
            <a:ext cx="307910" cy="3471817"/>
          </a:xfrm>
          <a:prstGeom prst="rect">
            <a:avLst/>
          </a:prstGeom>
          <a:solidFill>
            <a:srgbClr val="FF0000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6A379E2-D976-D884-3A94-8854A5711B74}"/>
              </a:ext>
            </a:extLst>
          </p:cNvPr>
          <p:cNvSpPr/>
          <p:nvPr/>
        </p:nvSpPr>
        <p:spPr>
          <a:xfrm>
            <a:off x="1260548" y="3909528"/>
            <a:ext cx="4711959" cy="373224"/>
          </a:xfrm>
          <a:prstGeom prst="rect">
            <a:avLst/>
          </a:prstGeom>
          <a:solidFill>
            <a:schemeClr val="accent1">
              <a:lumMod val="60000"/>
              <a:lumOff val="4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DB1205A8-8247-C76C-6BD8-A54F3557DAA2}"/>
              </a:ext>
            </a:extLst>
          </p:cNvPr>
          <p:cNvCxnSpPr>
            <a:stCxn id="6" idx="1"/>
          </p:cNvCxnSpPr>
          <p:nvPr/>
        </p:nvCxnSpPr>
        <p:spPr>
          <a:xfrm flipV="1">
            <a:off x="1260548" y="4086808"/>
            <a:ext cx="4870580" cy="93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3E6C050E-0CE3-DDBC-12B0-F9A5D15DA826}"/>
              </a:ext>
            </a:extLst>
          </p:cNvPr>
          <p:cNvSpPr txBox="1"/>
          <p:nvPr/>
        </p:nvSpPr>
        <p:spPr>
          <a:xfrm>
            <a:off x="6103599" y="3902142"/>
            <a:ext cx="739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mean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BC67FAE-876E-3746-47C4-14A1CEAFD0F3}"/>
              </a:ext>
            </a:extLst>
          </p:cNvPr>
          <p:cNvSpPr txBox="1"/>
          <p:nvPr/>
        </p:nvSpPr>
        <p:spPr>
          <a:xfrm>
            <a:off x="4269461" y="1252392"/>
            <a:ext cx="7841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0.07 0.08</a:t>
            </a:r>
            <a:endParaRPr lang="zh-CN" altLang="en-US" sz="120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36E27BB-6688-44D1-B123-B1493F2D14AD}"/>
              </a:ext>
            </a:extLst>
          </p:cNvPr>
          <p:cNvSpPr txBox="1"/>
          <p:nvPr/>
        </p:nvSpPr>
        <p:spPr>
          <a:xfrm>
            <a:off x="8355107" y="2074893"/>
            <a:ext cx="10502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Poly T/A</a:t>
            </a:r>
          </a:p>
          <a:p>
            <a:r>
              <a:rPr lang="en-US" altLang="zh-CN" dirty="0"/>
              <a:t>Poly C/G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EC5F71C-FAE2-4028-965F-998AC245F963}"/>
              </a:ext>
            </a:extLst>
          </p:cNvPr>
          <p:cNvSpPr txBox="1"/>
          <p:nvPr/>
        </p:nvSpPr>
        <p:spPr>
          <a:xfrm>
            <a:off x="8037088" y="3836895"/>
            <a:ext cx="30492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I can not find the image here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5436314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6FC93C6E-0656-166E-3E2D-DC6F510F59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49" y="1298486"/>
            <a:ext cx="5547841" cy="413039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77F2D72-AC89-7C5B-5DE6-2BC740DD13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2963" y="1268003"/>
            <a:ext cx="5585944" cy="4191363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A8218856-F968-5413-CB28-76CC9813A79B}"/>
              </a:ext>
            </a:extLst>
          </p:cNvPr>
          <p:cNvSpPr txBox="1"/>
          <p:nvPr/>
        </p:nvSpPr>
        <p:spPr>
          <a:xfrm>
            <a:off x="671804" y="1113820"/>
            <a:ext cx="20874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AAA,TTT,CCC,GGG,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4CB7054-5A8E-F0AE-A6FE-ADFD3A198D08}"/>
              </a:ext>
            </a:extLst>
          </p:cNvPr>
          <p:cNvSpPr txBox="1"/>
          <p:nvPr/>
        </p:nvSpPr>
        <p:spPr>
          <a:xfrm>
            <a:off x="6274848" y="1113820"/>
            <a:ext cx="23310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AAA,TTT,5CCC,5GGG,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690867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>
            <a:extLst>
              <a:ext uri="{FF2B5EF4-FFF2-40B4-BE49-F238E27FC236}">
                <a16:creationId xmlns:a16="http://schemas.microsoft.com/office/drawing/2014/main" id="{66813E73-1092-46B3-90F1-0DDFF97FD4E8}"/>
              </a:ext>
            </a:extLst>
          </p:cNvPr>
          <p:cNvSpPr/>
          <p:nvPr/>
        </p:nvSpPr>
        <p:spPr>
          <a:xfrm>
            <a:off x="85725" y="1185865"/>
            <a:ext cx="7784102" cy="448626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D999372-3BA2-4616-B06F-325C5F30F5D2}"/>
              </a:ext>
            </a:extLst>
          </p:cNvPr>
          <p:cNvSpPr/>
          <p:nvPr/>
        </p:nvSpPr>
        <p:spPr>
          <a:xfrm>
            <a:off x="179177" y="2305892"/>
            <a:ext cx="4686300" cy="314912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C7497E6-CDF1-438B-8578-24FA3D02436E}"/>
              </a:ext>
            </a:extLst>
          </p:cNvPr>
          <p:cNvSpPr txBox="1"/>
          <p:nvPr/>
        </p:nvSpPr>
        <p:spPr>
          <a:xfrm>
            <a:off x="1350373" y="3279442"/>
            <a:ext cx="23439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b="1" dirty="0">
                <a:solidFill>
                  <a:schemeClr val="bg1"/>
                </a:solidFill>
              </a:rPr>
              <a:t>SNP Pool</a:t>
            </a:r>
            <a:endParaRPr lang="zh-CN" altLang="en-US" sz="4000" b="1" dirty="0">
              <a:solidFill>
                <a:schemeClr val="bg1"/>
              </a:solidFill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71C243E-E652-4DF8-9357-0886CFE7A0E4}"/>
              </a:ext>
            </a:extLst>
          </p:cNvPr>
          <p:cNvSpPr txBox="1"/>
          <p:nvPr/>
        </p:nvSpPr>
        <p:spPr>
          <a:xfrm>
            <a:off x="1494642" y="3954498"/>
            <a:ext cx="2055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Of Nekl-4 mutant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666D356B-7B89-40B1-821F-5985B366DCC9}"/>
              </a:ext>
            </a:extLst>
          </p:cNvPr>
          <p:cNvSpPr txBox="1"/>
          <p:nvPr/>
        </p:nvSpPr>
        <p:spPr>
          <a:xfrm>
            <a:off x="5264166" y="2690321"/>
            <a:ext cx="212750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solidFill>
                  <a:schemeClr val="bg1"/>
                </a:solidFill>
              </a:rPr>
              <a:t>SNP Pool</a:t>
            </a:r>
          </a:p>
          <a:p>
            <a:r>
              <a:rPr lang="en-US" altLang="zh-CN" sz="2000" dirty="0">
                <a:solidFill>
                  <a:schemeClr val="bg1"/>
                </a:solidFill>
              </a:rPr>
              <a:t>Of All Input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039F5846-59E3-4772-A0BC-C3988696849A}"/>
              </a:ext>
            </a:extLst>
          </p:cNvPr>
          <p:cNvSpPr txBox="1"/>
          <p:nvPr/>
        </p:nvSpPr>
        <p:spPr>
          <a:xfrm>
            <a:off x="7869827" y="1896767"/>
            <a:ext cx="43091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1.If Nekl-4 is a suppressor</a:t>
            </a:r>
          </a:p>
          <a:p>
            <a:r>
              <a:rPr lang="en-US" altLang="zh-CN" b="1" dirty="0"/>
              <a:t>You can hardly find another suppressor</a:t>
            </a:r>
          </a:p>
          <a:p>
            <a:r>
              <a:rPr lang="en-US" altLang="zh-CN" b="1" dirty="0"/>
              <a:t>Gene In nekl-4 SNP pool</a:t>
            </a:r>
            <a:endParaRPr lang="zh-CN" altLang="en-US" b="1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FA2708A-3B55-4AE6-8C8F-1A315E1329FE}"/>
              </a:ext>
            </a:extLst>
          </p:cNvPr>
          <p:cNvSpPr txBox="1"/>
          <p:nvPr/>
        </p:nvSpPr>
        <p:spPr>
          <a:xfrm>
            <a:off x="85725" y="507080"/>
            <a:ext cx="52389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Step 2: Remove low possibility SNPs</a:t>
            </a:r>
            <a:endParaRPr lang="zh-CN" altLang="en-US" sz="2400" b="1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C3B73B6-6083-4D66-8024-246CFAEF91DB}"/>
              </a:ext>
            </a:extLst>
          </p:cNvPr>
          <p:cNvSpPr txBox="1"/>
          <p:nvPr/>
        </p:nvSpPr>
        <p:spPr>
          <a:xfrm>
            <a:off x="7882807" y="4824168"/>
            <a:ext cx="2885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(intersection factor = 3%)</a:t>
            </a:r>
            <a:endParaRPr lang="zh-CN" altLang="en-US" b="1" dirty="0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BF411F17-CC68-4D3C-AECF-06C9FA0254D1}"/>
              </a:ext>
            </a:extLst>
          </p:cNvPr>
          <p:cNvGrpSpPr/>
          <p:nvPr/>
        </p:nvGrpSpPr>
        <p:grpSpPr>
          <a:xfrm>
            <a:off x="4454104" y="2430489"/>
            <a:ext cx="1009650" cy="302545"/>
            <a:chOff x="4454104" y="2430489"/>
            <a:chExt cx="1009650" cy="302545"/>
          </a:xfrm>
        </p:grpSpPr>
        <p:sp>
          <p:nvSpPr>
            <p:cNvPr id="4" name="矩形: 圆角 3">
              <a:extLst>
                <a:ext uri="{FF2B5EF4-FFF2-40B4-BE49-F238E27FC236}">
                  <a16:creationId xmlns:a16="http://schemas.microsoft.com/office/drawing/2014/main" id="{34333DF3-8C94-4940-8AF8-B5FDFD9B18C5}"/>
                </a:ext>
              </a:extLst>
            </p:cNvPr>
            <p:cNvSpPr/>
            <p:nvPr/>
          </p:nvSpPr>
          <p:spPr>
            <a:xfrm rot="20987590">
              <a:off x="4454104" y="2430489"/>
              <a:ext cx="1009650" cy="302545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dist="88900" dir="6000000" sx="99000" sy="99000" algn="ctr" rotWithShape="0">
                <a:srgbClr val="000000">
                  <a:alpha val="5000"/>
                </a:srgbClr>
              </a:outerShdw>
            </a:effectLst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Gene</a:t>
              </a:r>
              <a:endParaRPr lang="zh-CN" altLang="en-US" dirty="0"/>
            </a:p>
          </p:txBody>
        </p:sp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9592A136-23AA-4284-8D42-C8D161D34E0B}"/>
                </a:ext>
              </a:extLst>
            </p:cNvPr>
            <p:cNvSpPr/>
            <p:nvPr/>
          </p:nvSpPr>
          <p:spPr>
            <a:xfrm>
              <a:off x="4519594" y="2591489"/>
              <a:ext cx="126459" cy="126459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13E5B219-BCBF-4440-B138-2945EF6A0940}"/>
                </a:ext>
              </a:extLst>
            </p:cNvPr>
            <p:cNvSpPr/>
            <p:nvPr/>
          </p:nvSpPr>
          <p:spPr>
            <a:xfrm>
              <a:off x="5265382" y="2452057"/>
              <a:ext cx="126459" cy="126459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10337EC4-83C0-432A-B62C-513CC10FBC6D}"/>
              </a:ext>
            </a:extLst>
          </p:cNvPr>
          <p:cNvGrpSpPr/>
          <p:nvPr/>
        </p:nvGrpSpPr>
        <p:grpSpPr>
          <a:xfrm rot="834843">
            <a:off x="4582991" y="3710275"/>
            <a:ext cx="1009650" cy="302545"/>
            <a:chOff x="4454104" y="2430489"/>
            <a:chExt cx="1009650" cy="302545"/>
          </a:xfrm>
        </p:grpSpPr>
        <p:sp>
          <p:nvSpPr>
            <p:cNvPr id="16" name="矩形: 圆角 15">
              <a:extLst>
                <a:ext uri="{FF2B5EF4-FFF2-40B4-BE49-F238E27FC236}">
                  <a16:creationId xmlns:a16="http://schemas.microsoft.com/office/drawing/2014/main" id="{97212F16-34DB-408E-944A-AE07DA41D782}"/>
                </a:ext>
              </a:extLst>
            </p:cNvPr>
            <p:cNvSpPr/>
            <p:nvPr/>
          </p:nvSpPr>
          <p:spPr>
            <a:xfrm rot="20987590">
              <a:off x="4454104" y="2430489"/>
              <a:ext cx="1009650" cy="302545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dist="88900" dir="6000000" sx="99000" sy="99000" algn="ctr" rotWithShape="0">
                <a:srgbClr val="000000">
                  <a:alpha val="5000"/>
                </a:srgbClr>
              </a:outerShdw>
            </a:effectLst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Gene</a:t>
              </a:r>
              <a:endParaRPr lang="zh-CN" altLang="en-US" dirty="0"/>
            </a:p>
          </p:txBody>
        </p: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1681F3D7-D420-4D9C-BC20-74A3D521DCA7}"/>
                </a:ext>
              </a:extLst>
            </p:cNvPr>
            <p:cNvSpPr/>
            <p:nvPr/>
          </p:nvSpPr>
          <p:spPr>
            <a:xfrm>
              <a:off x="4519594" y="2591489"/>
              <a:ext cx="126459" cy="126459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B9358F85-AF81-44E7-BD94-310D3089B968}"/>
                </a:ext>
              </a:extLst>
            </p:cNvPr>
            <p:cNvSpPr/>
            <p:nvPr/>
          </p:nvSpPr>
          <p:spPr>
            <a:xfrm>
              <a:off x="5265382" y="2452057"/>
              <a:ext cx="126459" cy="126459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D4BB2364-0107-46F6-A4EB-A401B1E78AEF}"/>
              </a:ext>
            </a:extLst>
          </p:cNvPr>
          <p:cNvGrpSpPr/>
          <p:nvPr/>
        </p:nvGrpSpPr>
        <p:grpSpPr>
          <a:xfrm rot="18750575">
            <a:off x="3313368" y="1898519"/>
            <a:ext cx="1009650" cy="302545"/>
            <a:chOff x="4454104" y="2430489"/>
            <a:chExt cx="1009650" cy="302545"/>
          </a:xfrm>
        </p:grpSpPr>
        <p:sp>
          <p:nvSpPr>
            <p:cNvPr id="22" name="矩形: 圆角 21">
              <a:extLst>
                <a:ext uri="{FF2B5EF4-FFF2-40B4-BE49-F238E27FC236}">
                  <a16:creationId xmlns:a16="http://schemas.microsoft.com/office/drawing/2014/main" id="{AAE61C17-505B-44EE-99D3-4546E2C4FF8F}"/>
                </a:ext>
              </a:extLst>
            </p:cNvPr>
            <p:cNvSpPr/>
            <p:nvPr/>
          </p:nvSpPr>
          <p:spPr>
            <a:xfrm rot="20987590">
              <a:off x="4454104" y="2430489"/>
              <a:ext cx="1009650" cy="302545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dist="88900" dir="6000000" sx="99000" sy="99000" algn="ctr" rotWithShape="0">
                <a:srgbClr val="000000">
                  <a:alpha val="5000"/>
                </a:srgbClr>
              </a:outerShdw>
            </a:effectLst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Gene</a:t>
              </a:r>
              <a:endParaRPr lang="zh-CN" altLang="en-US" dirty="0"/>
            </a:p>
          </p:txBody>
        </p:sp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036105F2-16C2-41DB-B6DD-6A41A86FA0E8}"/>
                </a:ext>
              </a:extLst>
            </p:cNvPr>
            <p:cNvSpPr/>
            <p:nvPr/>
          </p:nvSpPr>
          <p:spPr>
            <a:xfrm>
              <a:off x="4519594" y="2591489"/>
              <a:ext cx="126459" cy="126459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5C39DEC9-60A7-4167-9A97-23CDDB46B3E1}"/>
                </a:ext>
              </a:extLst>
            </p:cNvPr>
            <p:cNvSpPr/>
            <p:nvPr/>
          </p:nvSpPr>
          <p:spPr>
            <a:xfrm>
              <a:off x="5265382" y="2452057"/>
              <a:ext cx="126459" cy="126459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6925E3C8-66AF-49B9-A38A-854497FDA695}"/>
              </a:ext>
            </a:extLst>
          </p:cNvPr>
          <p:cNvGrpSpPr/>
          <p:nvPr/>
        </p:nvGrpSpPr>
        <p:grpSpPr>
          <a:xfrm rot="16982225">
            <a:off x="2037386" y="1824935"/>
            <a:ext cx="1009650" cy="302545"/>
            <a:chOff x="4454104" y="2430489"/>
            <a:chExt cx="1009650" cy="302545"/>
          </a:xfrm>
        </p:grpSpPr>
        <p:sp>
          <p:nvSpPr>
            <p:cNvPr id="26" name="矩形: 圆角 25">
              <a:extLst>
                <a:ext uri="{FF2B5EF4-FFF2-40B4-BE49-F238E27FC236}">
                  <a16:creationId xmlns:a16="http://schemas.microsoft.com/office/drawing/2014/main" id="{91E73A4C-A5DF-41B2-A5F8-4A3F0743B0FE}"/>
                </a:ext>
              </a:extLst>
            </p:cNvPr>
            <p:cNvSpPr/>
            <p:nvPr/>
          </p:nvSpPr>
          <p:spPr>
            <a:xfrm rot="20987590">
              <a:off x="4454104" y="2430489"/>
              <a:ext cx="1009650" cy="302545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dist="88900" dir="6000000" sx="99000" sy="99000" algn="ctr" rotWithShape="0">
                <a:srgbClr val="000000">
                  <a:alpha val="5000"/>
                </a:srgbClr>
              </a:outerShdw>
            </a:effectLst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Gene</a:t>
              </a:r>
              <a:endParaRPr lang="zh-CN" altLang="en-US" dirty="0"/>
            </a:p>
          </p:txBody>
        </p:sp>
        <p:sp>
          <p:nvSpPr>
            <p:cNvPr id="28" name="椭圆 27">
              <a:extLst>
                <a:ext uri="{FF2B5EF4-FFF2-40B4-BE49-F238E27FC236}">
                  <a16:creationId xmlns:a16="http://schemas.microsoft.com/office/drawing/2014/main" id="{B027A697-EBD7-485B-B2D8-E63A9B524B07}"/>
                </a:ext>
              </a:extLst>
            </p:cNvPr>
            <p:cNvSpPr/>
            <p:nvPr/>
          </p:nvSpPr>
          <p:spPr>
            <a:xfrm>
              <a:off x="4519594" y="2591489"/>
              <a:ext cx="126459" cy="126459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椭圆 28">
              <a:extLst>
                <a:ext uri="{FF2B5EF4-FFF2-40B4-BE49-F238E27FC236}">
                  <a16:creationId xmlns:a16="http://schemas.microsoft.com/office/drawing/2014/main" id="{DA739328-340C-426A-9981-F8CA99E357E8}"/>
                </a:ext>
              </a:extLst>
            </p:cNvPr>
            <p:cNvSpPr/>
            <p:nvPr/>
          </p:nvSpPr>
          <p:spPr>
            <a:xfrm>
              <a:off x="5265382" y="2452057"/>
              <a:ext cx="126459" cy="126459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953DA972-3C7B-4B10-9955-A127274B9808}"/>
              </a:ext>
            </a:extLst>
          </p:cNvPr>
          <p:cNvGrpSpPr/>
          <p:nvPr/>
        </p:nvGrpSpPr>
        <p:grpSpPr>
          <a:xfrm rot="1574203">
            <a:off x="4534444" y="4881703"/>
            <a:ext cx="1009650" cy="302545"/>
            <a:chOff x="4454104" y="2430489"/>
            <a:chExt cx="1009650" cy="302545"/>
          </a:xfrm>
        </p:grpSpPr>
        <p:sp>
          <p:nvSpPr>
            <p:cNvPr id="31" name="矩形: 圆角 30">
              <a:extLst>
                <a:ext uri="{FF2B5EF4-FFF2-40B4-BE49-F238E27FC236}">
                  <a16:creationId xmlns:a16="http://schemas.microsoft.com/office/drawing/2014/main" id="{071BF38E-5CD3-418B-A6F0-085D5ED66C5F}"/>
                </a:ext>
              </a:extLst>
            </p:cNvPr>
            <p:cNvSpPr/>
            <p:nvPr/>
          </p:nvSpPr>
          <p:spPr>
            <a:xfrm rot="20987590">
              <a:off x="4454104" y="2430489"/>
              <a:ext cx="1009650" cy="302545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dist="88900" dir="6000000" sx="99000" sy="99000" algn="ctr" rotWithShape="0">
                <a:srgbClr val="000000">
                  <a:alpha val="5000"/>
                </a:srgbClr>
              </a:outerShdw>
            </a:effectLst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Gene</a:t>
              </a:r>
              <a:endParaRPr lang="zh-CN" altLang="en-US" dirty="0"/>
            </a:p>
          </p:txBody>
        </p:sp>
        <p:sp>
          <p:nvSpPr>
            <p:cNvPr id="32" name="椭圆 31">
              <a:extLst>
                <a:ext uri="{FF2B5EF4-FFF2-40B4-BE49-F238E27FC236}">
                  <a16:creationId xmlns:a16="http://schemas.microsoft.com/office/drawing/2014/main" id="{D453C333-7926-44D8-97B2-B33C4AB0E12D}"/>
                </a:ext>
              </a:extLst>
            </p:cNvPr>
            <p:cNvSpPr/>
            <p:nvPr/>
          </p:nvSpPr>
          <p:spPr>
            <a:xfrm>
              <a:off x="4519594" y="2591489"/>
              <a:ext cx="126459" cy="126459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椭圆 32">
              <a:extLst>
                <a:ext uri="{FF2B5EF4-FFF2-40B4-BE49-F238E27FC236}">
                  <a16:creationId xmlns:a16="http://schemas.microsoft.com/office/drawing/2014/main" id="{4B3E11D3-4E82-4E7D-AB64-7ADA001575D4}"/>
                </a:ext>
              </a:extLst>
            </p:cNvPr>
            <p:cNvSpPr/>
            <p:nvPr/>
          </p:nvSpPr>
          <p:spPr>
            <a:xfrm>
              <a:off x="5265382" y="2452057"/>
              <a:ext cx="126459" cy="126459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1B21D597-2707-4C02-95C7-408EC533B1E8}"/>
              </a:ext>
            </a:extLst>
          </p:cNvPr>
          <p:cNvGrpSpPr/>
          <p:nvPr/>
        </p:nvGrpSpPr>
        <p:grpSpPr>
          <a:xfrm rot="15501395">
            <a:off x="691331" y="1898518"/>
            <a:ext cx="1009650" cy="302545"/>
            <a:chOff x="4454104" y="2430489"/>
            <a:chExt cx="1009650" cy="302545"/>
          </a:xfrm>
        </p:grpSpPr>
        <p:sp>
          <p:nvSpPr>
            <p:cNvPr id="35" name="矩形: 圆角 34">
              <a:extLst>
                <a:ext uri="{FF2B5EF4-FFF2-40B4-BE49-F238E27FC236}">
                  <a16:creationId xmlns:a16="http://schemas.microsoft.com/office/drawing/2014/main" id="{BB5B8526-8D8F-4DBD-A388-CF2B18E8DD49}"/>
                </a:ext>
              </a:extLst>
            </p:cNvPr>
            <p:cNvSpPr/>
            <p:nvPr/>
          </p:nvSpPr>
          <p:spPr>
            <a:xfrm rot="20987590">
              <a:off x="4454104" y="2430489"/>
              <a:ext cx="1009650" cy="302545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dist="88900" dir="6000000" sx="99000" sy="99000" algn="ctr" rotWithShape="0">
                <a:srgbClr val="000000">
                  <a:alpha val="5000"/>
                </a:srgbClr>
              </a:outerShdw>
            </a:effectLst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Gene</a:t>
              </a:r>
              <a:endParaRPr lang="zh-CN" altLang="en-US" dirty="0"/>
            </a:p>
          </p:txBody>
        </p:sp>
        <p:sp>
          <p:nvSpPr>
            <p:cNvPr id="36" name="椭圆 35">
              <a:extLst>
                <a:ext uri="{FF2B5EF4-FFF2-40B4-BE49-F238E27FC236}">
                  <a16:creationId xmlns:a16="http://schemas.microsoft.com/office/drawing/2014/main" id="{D8DDEBF1-AC81-4539-8066-6B09D7E2995C}"/>
                </a:ext>
              </a:extLst>
            </p:cNvPr>
            <p:cNvSpPr/>
            <p:nvPr/>
          </p:nvSpPr>
          <p:spPr>
            <a:xfrm>
              <a:off x="4519594" y="2591489"/>
              <a:ext cx="126459" cy="126459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819564F2-D51D-4F55-BCFB-209F921752F8}"/>
                </a:ext>
              </a:extLst>
            </p:cNvPr>
            <p:cNvSpPr/>
            <p:nvPr/>
          </p:nvSpPr>
          <p:spPr>
            <a:xfrm>
              <a:off x="5265382" y="2452057"/>
              <a:ext cx="126459" cy="126459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8" name="文本框 37">
            <a:extLst>
              <a:ext uri="{FF2B5EF4-FFF2-40B4-BE49-F238E27FC236}">
                <a16:creationId xmlns:a16="http://schemas.microsoft.com/office/drawing/2014/main" id="{32F58685-A8E7-4FD8-92AF-2EA965A0A82A}"/>
              </a:ext>
            </a:extLst>
          </p:cNvPr>
          <p:cNvSpPr txBox="1"/>
          <p:nvPr/>
        </p:nvSpPr>
        <p:spPr>
          <a:xfrm>
            <a:off x="7912251" y="3179839"/>
            <a:ext cx="428995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2.Because that almost all the SNPs in </a:t>
            </a:r>
          </a:p>
          <a:p>
            <a:r>
              <a:rPr lang="en-US" altLang="zh-CN" b="1" dirty="0"/>
              <a:t>SNP pool have an impact on protein</a:t>
            </a:r>
          </a:p>
          <a:p>
            <a:r>
              <a:rPr lang="en-US" altLang="zh-CN" b="1" dirty="0"/>
              <a:t>structure and amino acid. Genes linked</a:t>
            </a:r>
          </a:p>
          <a:p>
            <a:r>
              <a:rPr lang="en-US" altLang="zh-CN" b="1" dirty="0"/>
              <a:t>to the SNPs in the suppressor pool</a:t>
            </a:r>
          </a:p>
          <a:p>
            <a:r>
              <a:rPr lang="en-US" altLang="zh-CN" b="1" dirty="0"/>
              <a:t>can be considered as ‘not likely’ as well</a:t>
            </a:r>
            <a:endParaRPr lang="zh-CN" altLang="en-US" b="1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7D6BA15-67EA-47FB-BFAD-850D87E1843B}"/>
              </a:ext>
            </a:extLst>
          </p:cNvPr>
          <p:cNvSpPr txBox="1"/>
          <p:nvPr/>
        </p:nvSpPr>
        <p:spPr>
          <a:xfrm>
            <a:off x="2718226" y="5854718"/>
            <a:ext cx="66191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rgbClr val="FF0000"/>
                </a:solidFill>
              </a:rPr>
              <a:t>Problem: Impact SNP cannot be decided easily so there</a:t>
            </a:r>
          </a:p>
          <a:p>
            <a:r>
              <a:rPr lang="en-US" altLang="zh-CN" sz="2000" b="1" dirty="0">
                <a:solidFill>
                  <a:srgbClr val="FF0000"/>
                </a:solidFill>
              </a:rPr>
              <a:t>                might be a lot of false-negative cases</a:t>
            </a:r>
            <a:endParaRPr lang="zh-CN" alt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085367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168C47BF-C073-1F88-B851-17BBF47BD9BE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2779" y="-138949"/>
            <a:ext cx="10468560" cy="1529476"/>
          </a:xfrm>
          <a:prstGeom prst="rect">
            <a:avLst/>
          </a:prstGeom>
        </p:spPr>
      </p:pic>
      <p:grpSp>
        <p:nvGrpSpPr>
          <p:cNvPr id="14" name="组合 13">
            <a:extLst>
              <a:ext uri="{FF2B5EF4-FFF2-40B4-BE49-F238E27FC236}">
                <a16:creationId xmlns:a16="http://schemas.microsoft.com/office/drawing/2014/main" id="{5C8E892B-410A-244D-8029-141B5A299FBE}"/>
              </a:ext>
            </a:extLst>
          </p:cNvPr>
          <p:cNvGrpSpPr/>
          <p:nvPr/>
        </p:nvGrpSpPr>
        <p:grpSpPr>
          <a:xfrm>
            <a:off x="549381" y="1171952"/>
            <a:ext cx="10766343" cy="4295787"/>
            <a:chOff x="549381" y="1171952"/>
            <a:chExt cx="10766343" cy="4295787"/>
          </a:xfrm>
        </p:grpSpPr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FEB8833F-EFC1-2181-BA0C-F44B69EE9721}"/>
                </a:ext>
              </a:extLst>
            </p:cNvPr>
            <p:cNvGrpSpPr/>
            <p:nvPr/>
          </p:nvGrpSpPr>
          <p:grpSpPr>
            <a:xfrm>
              <a:off x="549381" y="1171952"/>
              <a:ext cx="10766343" cy="2292382"/>
              <a:chOff x="549673" y="779202"/>
              <a:chExt cx="10766343" cy="2292382"/>
            </a:xfrm>
          </p:grpSpPr>
          <p:pic>
            <p:nvPicPr>
              <p:cNvPr id="2" name="图片 1">
                <a:extLst>
                  <a:ext uri="{FF2B5EF4-FFF2-40B4-BE49-F238E27FC236}">
                    <a16:creationId xmlns:a16="http://schemas.microsoft.com/office/drawing/2014/main" id="{DBB4ACAF-897C-4925-3668-2372D1A56C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1187880" y="779202"/>
                <a:ext cx="10061633" cy="1198888"/>
              </a:xfrm>
              <a:prstGeom prst="rect">
                <a:avLst/>
              </a:prstGeom>
            </p:spPr>
          </p:pic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5BA75953-5EA4-5147-361A-BD5741F8E4B5}"/>
                  </a:ext>
                </a:extLst>
              </p:cNvPr>
              <p:cNvSpPr txBox="1"/>
              <p:nvPr/>
            </p:nvSpPr>
            <p:spPr>
              <a:xfrm>
                <a:off x="635434" y="1193980"/>
                <a:ext cx="6415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‘A/T’</a:t>
                </a:r>
                <a:endParaRPr lang="zh-CN" altLang="en-US" dirty="0"/>
              </a:p>
            </p:txBody>
          </p:sp>
          <p:pic>
            <p:nvPicPr>
              <p:cNvPr id="6" name="图片 5">
                <a:extLst>
                  <a:ext uri="{FF2B5EF4-FFF2-40B4-BE49-F238E27FC236}">
                    <a16:creationId xmlns:a16="http://schemas.microsoft.com/office/drawing/2014/main" id="{1F704753-3AA4-3920-A9FC-FE6A8EB0B8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1187880" y="1759515"/>
                <a:ext cx="10128136" cy="1312069"/>
              </a:xfrm>
              <a:prstGeom prst="rect">
                <a:avLst/>
              </a:prstGeom>
            </p:spPr>
          </p:pic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10703CB8-A55D-3A8A-FDE2-80F8094EBDD9}"/>
                  </a:ext>
                </a:extLst>
              </p:cNvPr>
              <p:cNvSpPr txBox="1"/>
              <p:nvPr/>
            </p:nvSpPr>
            <p:spPr>
              <a:xfrm>
                <a:off x="549673" y="2245422"/>
                <a:ext cx="8130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Poly A</a:t>
                </a:r>
                <a:endParaRPr lang="zh-CN" altLang="en-US" dirty="0"/>
              </a:p>
            </p:txBody>
          </p:sp>
        </p:grpSp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6A404924-1D95-6713-59A9-9416DCE566E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235249" y="3207208"/>
              <a:ext cx="10022295" cy="1293199"/>
            </a:xfrm>
            <a:prstGeom prst="rect">
              <a:avLst/>
            </a:prstGeom>
          </p:spPr>
        </p:pic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DDA9CA22-094E-0E12-CCF4-C2B5C1AA88D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235248" y="4300702"/>
              <a:ext cx="10017065" cy="1167037"/>
            </a:xfrm>
            <a:prstGeom prst="rect">
              <a:avLst/>
            </a:prstGeom>
          </p:spPr>
        </p:pic>
      </p:grpSp>
      <p:sp>
        <p:nvSpPr>
          <p:cNvPr id="15" name="文本框 14">
            <a:extLst>
              <a:ext uri="{FF2B5EF4-FFF2-40B4-BE49-F238E27FC236}">
                <a16:creationId xmlns:a16="http://schemas.microsoft.com/office/drawing/2014/main" id="{1A3C8370-43C5-F5E8-DF5E-28D1F22B6492}"/>
              </a:ext>
            </a:extLst>
          </p:cNvPr>
          <p:cNvSpPr txBox="1"/>
          <p:nvPr/>
        </p:nvSpPr>
        <p:spPr>
          <a:xfrm>
            <a:off x="536257" y="3613038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Poly C</a:t>
            </a:r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E971D45A-A6DB-1394-60F1-D3A509310F79}"/>
              </a:ext>
            </a:extLst>
          </p:cNvPr>
          <p:cNvSpPr txBox="1"/>
          <p:nvPr/>
        </p:nvSpPr>
        <p:spPr>
          <a:xfrm>
            <a:off x="236991" y="4669602"/>
            <a:ext cx="1042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Poly A/C</a:t>
            </a:r>
            <a:endParaRPr lang="zh-CN" altLang="en-US" dirty="0"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A5454BC1-9757-7C35-F198-8D8BD8ED1A58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76663" y="5329480"/>
            <a:ext cx="9972557" cy="1127502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ACE1DA2A-91C1-B70C-9B77-CC1B8F69D480}"/>
              </a:ext>
            </a:extLst>
          </p:cNvPr>
          <p:cNvSpPr txBox="1"/>
          <p:nvPr/>
        </p:nvSpPr>
        <p:spPr>
          <a:xfrm>
            <a:off x="486914" y="5699234"/>
            <a:ext cx="663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exon</a:t>
            </a:r>
            <a:endParaRPr lang="zh-CN" alt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DDB1FD07-4DB5-5DDC-B0F7-19631ADBDB54}"/>
              </a:ext>
            </a:extLst>
          </p:cNvPr>
          <p:cNvSpPr txBox="1"/>
          <p:nvPr/>
        </p:nvSpPr>
        <p:spPr>
          <a:xfrm>
            <a:off x="491542" y="381752"/>
            <a:ext cx="878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dumpy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1527615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52C04B29-3FA0-0D7D-9AF8-60EFDC405112}"/>
              </a:ext>
            </a:extLst>
          </p:cNvPr>
          <p:cNvSpPr txBox="1"/>
          <p:nvPr/>
        </p:nvSpPr>
        <p:spPr>
          <a:xfrm>
            <a:off x="108351" y="3429000"/>
            <a:ext cx="579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mut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855ABED-60E0-93BE-FCE9-A305FF79D19B}"/>
              </a:ext>
            </a:extLst>
          </p:cNvPr>
          <p:cNvSpPr txBox="1"/>
          <p:nvPr/>
        </p:nvSpPr>
        <p:spPr>
          <a:xfrm>
            <a:off x="3160884" y="5437028"/>
            <a:ext cx="981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Poly A</a:t>
            </a:r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AE326BD-C272-5AC5-524E-CF91A9FFEC2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97853" y="865028"/>
            <a:ext cx="6096000" cy="45720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6FE72606-9727-255D-01DF-1FE70DC805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7648" y="865028"/>
            <a:ext cx="6096001" cy="4572000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B7F5B7F8-ECD4-A434-943A-42947165FBC8}"/>
              </a:ext>
            </a:extLst>
          </p:cNvPr>
          <p:cNvSpPr txBox="1"/>
          <p:nvPr/>
        </p:nvSpPr>
        <p:spPr>
          <a:xfrm>
            <a:off x="8883659" y="5437028"/>
            <a:ext cx="981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Poly C</a:t>
            </a:r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4E2238AA-9883-D224-DF18-FE00DB947E3A}"/>
              </a:ext>
            </a:extLst>
          </p:cNvPr>
          <p:cNvSpPr txBox="1"/>
          <p:nvPr/>
        </p:nvSpPr>
        <p:spPr>
          <a:xfrm>
            <a:off x="6626606" y="690465"/>
            <a:ext cx="21242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Spearman = 0.3434</a:t>
            </a:r>
          </a:p>
          <a:p>
            <a:r>
              <a:rPr lang="en-US" altLang="zh-CN" dirty="0"/>
              <a:t>p=1.1249e-56</a:t>
            </a:r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A2D47818-0528-C04F-748F-FB7AB4EFC8AE}"/>
              </a:ext>
            </a:extLst>
          </p:cNvPr>
          <p:cNvSpPr txBox="1"/>
          <p:nvPr/>
        </p:nvSpPr>
        <p:spPr>
          <a:xfrm>
            <a:off x="1068451" y="728474"/>
            <a:ext cx="21242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Spearman = 0.2342</a:t>
            </a:r>
          </a:p>
          <a:p>
            <a:r>
              <a:rPr lang="en-US" altLang="zh-CN" dirty="0"/>
              <a:t>p=0.2941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0348107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751B4EB2-DEAE-CA55-1CF7-1E5FA9B9C083}"/>
              </a:ext>
            </a:extLst>
          </p:cNvPr>
          <p:cNvGrpSpPr/>
          <p:nvPr/>
        </p:nvGrpSpPr>
        <p:grpSpPr>
          <a:xfrm>
            <a:off x="0" y="958334"/>
            <a:ext cx="6096000" cy="4941332"/>
            <a:chOff x="0" y="958334"/>
            <a:chExt cx="6096000" cy="4941332"/>
          </a:xfrm>
        </p:grpSpPr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E8033DAD-DEDF-A28F-95AF-E055EB5107A3}"/>
                </a:ext>
              </a:extLst>
            </p:cNvPr>
            <p:cNvGrpSpPr/>
            <p:nvPr/>
          </p:nvGrpSpPr>
          <p:grpSpPr>
            <a:xfrm>
              <a:off x="0" y="1143000"/>
              <a:ext cx="6096000" cy="4756666"/>
              <a:chOff x="0" y="1143000"/>
              <a:chExt cx="6096000" cy="4756666"/>
            </a:xfrm>
          </p:grpSpPr>
          <p:pic>
            <p:nvPicPr>
              <p:cNvPr id="5" name="图片 4">
                <a:extLst>
                  <a:ext uri="{FF2B5EF4-FFF2-40B4-BE49-F238E27FC236}">
                    <a16:creationId xmlns:a16="http://schemas.microsoft.com/office/drawing/2014/main" id="{AB1F3EA4-B239-AEBF-A27B-F3470C38FC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0" y="1143000"/>
                <a:ext cx="6096000" cy="4572000"/>
              </a:xfrm>
              <a:prstGeom prst="rect">
                <a:avLst/>
              </a:prstGeom>
            </p:spPr>
          </p:pic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0F2BBF83-194C-09B5-A6EF-9F8A677B4242}"/>
                  </a:ext>
                </a:extLst>
              </p:cNvPr>
              <p:cNvSpPr txBox="1"/>
              <p:nvPr/>
            </p:nvSpPr>
            <p:spPr>
              <a:xfrm>
                <a:off x="2716018" y="5530334"/>
                <a:ext cx="6639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exon</a:t>
                </a:r>
                <a:endParaRPr lang="zh-CN" altLang="en-US" dirty="0"/>
              </a:p>
            </p:txBody>
          </p:sp>
        </p:grp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54646941-9617-B919-832A-A09AA5B29020}"/>
                </a:ext>
              </a:extLst>
            </p:cNvPr>
            <p:cNvSpPr txBox="1"/>
            <p:nvPr/>
          </p:nvSpPr>
          <p:spPr>
            <a:xfrm>
              <a:off x="723218" y="958334"/>
              <a:ext cx="223971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Spearman = -0.2155</a:t>
              </a:r>
            </a:p>
            <a:p>
              <a:r>
                <a:rPr lang="en-US" altLang="zh-CN" dirty="0"/>
                <a:t>p=1.614e-22</a:t>
              </a:r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96260760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B0A6D6D-0A11-D481-DB05-7526593E9E09}"/>
              </a:ext>
            </a:extLst>
          </p:cNvPr>
          <p:cNvSpPr txBox="1"/>
          <p:nvPr/>
        </p:nvSpPr>
        <p:spPr>
          <a:xfrm>
            <a:off x="548640" y="416560"/>
            <a:ext cx="3462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Rate</a:t>
            </a:r>
            <a:r>
              <a:rPr lang="zh-CN" altLang="en-US" dirty="0"/>
              <a:t> </a:t>
            </a:r>
            <a:r>
              <a:rPr lang="en-US" altLang="zh-CN" dirty="0"/>
              <a:t>=</a:t>
            </a:r>
            <a:r>
              <a:rPr lang="ja-JP" altLang="en-US" dirty="0"/>
              <a:t>　</a:t>
            </a:r>
            <a:r>
              <a:rPr lang="en-US" altLang="ja-JP" dirty="0"/>
              <a:t>mut(triple)/count(triple)</a:t>
            </a:r>
            <a:r>
              <a:rPr lang="zh-CN" altLang="en-US" dirty="0"/>
              <a:t> </a:t>
            </a:r>
            <a:endParaRPr lang="en-US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4A610B7-798F-4D8A-BC1F-07C6D263837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416560"/>
            <a:ext cx="12192000" cy="6333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65684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组合 34">
            <a:extLst>
              <a:ext uri="{FF2B5EF4-FFF2-40B4-BE49-F238E27FC236}">
                <a16:creationId xmlns:a16="http://schemas.microsoft.com/office/drawing/2014/main" id="{64C376EC-B1C6-4A37-87FF-2BFA246BA1F0}"/>
              </a:ext>
            </a:extLst>
          </p:cNvPr>
          <p:cNvGrpSpPr/>
          <p:nvPr/>
        </p:nvGrpSpPr>
        <p:grpSpPr>
          <a:xfrm>
            <a:off x="201148" y="3658946"/>
            <a:ext cx="11126316" cy="3063905"/>
            <a:chOff x="202759" y="-110958"/>
            <a:chExt cx="11126316" cy="3063905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C7623E9A-3304-D29D-A9CA-54E5A8425C7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06877" y="-110958"/>
              <a:ext cx="10722198" cy="1566533"/>
            </a:xfrm>
            <a:prstGeom prst="rect">
              <a:avLst/>
            </a:prstGeom>
          </p:spPr>
        </p:pic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59AC3013-89BA-F02E-6C70-B5B668D1599E}"/>
                </a:ext>
              </a:extLst>
            </p:cNvPr>
            <p:cNvSpPr txBox="1"/>
            <p:nvPr/>
          </p:nvSpPr>
          <p:spPr>
            <a:xfrm>
              <a:off x="202759" y="472521"/>
              <a:ext cx="8082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Tbb-4</a:t>
              </a:r>
              <a:endParaRPr lang="zh-CN" altLang="en-US" dirty="0"/>
            </a:p>
          </p:txBody>
        </p:sp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052194AD-68F7-4BBC-9B8E-6FD7AE97BB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2353" y="1293425"/>
              <a:ext cx="10452847" cy="1155559"/>
            </a:xfrm>
            <a:prstGeom prst="rect">
              <a:avLst/>
            </a:prstGeom>
          </p:spPr>
        </p:pic>
        <p:cxnSp>
          <p:nvCxnSpPr>
            <p:cNvPr id="3" name="直接箭头连接符 2">
              <a:extLst>
                <a:ext uri="{FF2B5EF4-FFF2-40B4-BE49-F238E27FC236}">
                  <a16:creationId xmlns:a16="http://schemas.microsoft.com/office/drawing/2014/main" id="{C723CE7F-6C24-42F2-9451-FC37058181C6}"/>
                </a:ext>
              </a:extLst>
            </p:cNvPr>
            <p:cNvCxnSpPr>
              <a:cxnSpLocks/>
            </p:cNvCxnSpPr>
            <p:nvPr/>
          </p:nvCxnSpPr>
          <p:spPr>
            <a:xfrm>
              <a:off x="5593976" y="2203539"/>
              <a:ext cx="170330" cy="36933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8DA25548-C296-4BCB-BF6E-096BD9C4BB45}"/>
                </a:ext>
              </a:extLst>
            </p:cNvPr>
            <p:cNvSpPr txBox="1"/>
            <p:nvPr/>
          </p:nvSpPr>
          <p:spPr>
            <a:xfrm>
              <a:off x="5519392" y="2583615"/>
              <a:ext cx="7537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13.09</a:t>
              </a:r>
              <a:endParaRPr lang="zh-CN" altLang="en-US" b="1" dirty="0"/>
            </a:p>
          </p:txBody>
        </p:sp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99F13948-6A00-42A7-A43A-7CB13C00B90C}"/>
              </a:ext>
            </a:extLst>
          </p:cNvPr>
          <p:cNvGrpSpPr/>
          <p:nvPr/>
        </p:nvGrpSpPr>
        <p:grpSpPr>
          <a:xfrm>
            <a:off x="605265" y="204492"/>
            <a:ext cx="11313328" cy="3452974"/>
            <a:chOff x="578306" y="2768281"/>
            <a:chExt cx="11313328" cy="345297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文本框 6">
                  <a:extLst>
                    <a:ext uri="{FF2B5EF4-FFF2-40B4-BE49-F238E27FC236}">
                      <a16:creationId xmlns:a16="http://schemas.microsoft.com/office/drawing/2014/main" id="{02762344-95BA-4639-9B55-F5F95E3FDA69}"/>
                    </a:ext>
                  </a:extLst>
                </p:cNvPr>
                <p:cNvSpPr txBox="1"/>
                <p:nvPr/>
              </p:nvSpPr>
              <p:spPr>
                <a:xfrm>
                  <a:off x="6124734" y="4313925"/>
                  <a:ext cx="5766900" cy="136537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𝑠𝑡𝑑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ad>
                          <m:radPr>
                            <m:degHide m:val="on"/>
                            <m:ctrlPr>
                              <a:rPr lang="en-US" altLang="zh-CN" sz="280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nary>
                                  <m:naryPr>
                                    <m:chr m:val="∑"/>
                                    <m:limLoc m:val="subSup"/>
                                    <m:ctrlP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5"/>
                                      </m:rP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  <m:t>64</m:t>
                                    </m:r>
                                  </m:sup>
                                  <m:e>
                                    <m:sSup>
                                      <m:sSupPr>
                                        <m:ctrlP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sSub>
                                          <m:sSubPr>
                                            <m:ctrlPr>
                                              <a:rPr lang="en-US" altLang="zh-CN" sz="2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2800" i="1"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2800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  <m:t>[</m:t>
                                        </m:r>
                                        <m: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  <m:t>𝑐𝑜𝑑𝑒</m:t>
                                        </m:r>
                                        <m: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  <m:t>]−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altLang="zh-CN" sz="2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2800" i="1">
                                                <a:latin typeface="Cambria Math" panose="02040503050406030204" pitchFamily="18" charset="0"/>
                                              </a:rPr>
                                              <m:t>𝑝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2800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  <m:t>[</m:t>
                                        </m:r>
                                        <m: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  <m:t>𝑐𝑜𝑑𝑒</m:t>
                                        </m:r>
                                        <m: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  <m:t>])</m:t>
                                        </m:r>
                                      </m:e>
                                      <m:sup>
                                        <m: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nary>
                              </m:num>
                              <m:den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den>
                            </m:f>
                          </m:e>
                        </m:rad>
                      </m:oMath>
                    </m:oMathPara>
                  </a14:m>
                  <a:endParaRPr lang="zh-CN" altLang="en-US" sz="2800" dirty="0"/>
                </a:p>
              </p:txBody>
            </p:sp>
          </mc:Choice>
          <mc:Fallback xmlns="">
            <p:sp>
              <p:nvSpPr>
                <p:cNvPr id="7" name="文本框 6">
                  <a:extLst>
                    <a:ext uri="{FF2B5EF4-FFF2-40B4-BE49-F238E27FC236}">
                      <a16:creationId xmlns:a16="http://schemas.microsoft.com/office/drawing/2014/main" id="{02762344-95BA-4639-9B55-F5F95E3FDA6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24734" y="4313925"/>
                  <a:ext cx="5766900" cy="136537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文本框 7">
                  <a:extLst>
                    <a:ext uri="{FF2B5EF4-FFF2-40B4-BE49-F238E27FC236}">
                      <a16:creationId xmlns:a16="http://schemas.microsoft.com/office/drawing/2014/main" id="{85A27835-764D-4656-B10B-5AEA080AD682}"/>
                    </a:ext>
                  </a:extLst>
                </p:cNvPr>
                <p:cNvSpPr txBox="1"/>
                <p:nvPr/>
              </p:nvSpPr>
              <p:spPr>
                <a:xfrm>
                  <a:off x="578306" y="5759590"/>
                  <a:ext cx="5713807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𝑐𝑜𝑑𝑒</m:t>
                            </m:r>
                          </m:e>
                        </m:d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𝑐𝑜𝑑𝑒</m:t>
                            </m:r>
                          </m:e>
                        </m:d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𝑐𝑜𝑑𝑒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]</m:t>
                        </m:r>
                        <m:r>
                          <a:rPr lang="en-US" altLang="zh-CN" sz="2400" b="0" i="0" smtClean="0">
                            <a:latin typeface="Cambria Math" panose="02040503050406030204" pitchFamily="18" charset="0"/>
                          </a:rPr>
                          <m:t>(300,000</m:t>
                        </m:r>
                        <m:r>
                          <m:rPr>
                            <m:sty m:val="p"/>
                          </m:rPr>
                          <a:rPr lang="en-US" altLang="zh-CN" sz="2400" b="0" i="0" smtClean="0">
                            <a:latin typeface="Cambria Math" panose="02040503050406030204" pitchFamily="18" charset="0"/>
                          </a:rPr>
                          <m:t>bp</m:t>
                        </m:r>
                        <m:r>
                          <a:rPr lang="en-US" altLang="zh-CN" sz="2400" b="0" i="0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8" name="文本框 7">
                  <a:extLst>
                    <a:ext uri="{FF2B5EF4-FFF2-40B4-BE49-F238E27FC236}">
                      <a16:creationId xmlns:a16="http://schemas.microsoft.com/office/drawing/2014/main" id="{85A27835-764D-4656-B10B-5AEA080AD6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8306" y="5759590"/>
                  <a:ext cx="5713807" cy="461665"/>
                </a:xfrm>
                <a:prstGeom prst="rect">
                  <a:avLst/>
                </a:prstGeom>
                <a:blipFill>
                  <a:blip r:embed="rId5"/>
                  <a:stretch>
                    <a:fillRect b="-1710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C2D368E4-4124-404D-9588-39677C6BB68E}"/>
                </a:ext>
              </a:extLst>
            </p:cNvPr>
            <p:cNvSpPr txBox="1"/>
            <p:nvPr/>
          </p:nvSpPr>
          <p:spPr>
            <a:xfrm>
              <a:off x="614750" y="5282445"/>
              <a:ext cx="22637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Predicted mutation:</a:t>
              </a:r>
              <a:endParaRPr lang="zh-CN" altLang="en-US" b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文本框 21">
                  <a:extLst>
                    <a:ext uri="{FF2B5EF4-FFF2-40B4-BE49-F238E27FC236}">
                      <a16:creationId xmlns:a16="http://schemas.microsoft.com/office/drawing/2014/main" id="{08BC0366-70AF-4EAA-81BC-EAE5FFF76422}"/>
                    </a:ext>
                  </a:extLst>
                </p:cNvPr>
                <p:cNvSpPr txBox="1"/>
                <p:nvPr/>
              </p:nvSpPr>
              <p:spPr>
                <a:xfrm>
                  <a:off x="606876" y="4381483"/>
                  <a:ext cx="5421228" cy="89127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3200" b="0" dirty="0"/>
                    <a:t>r</a:t>
                  </a:r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𝑐𝑜𝑑𝑒</m:t>
                          </m:r>
                        </m:e>
                      </m:d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𝑚𝑢𝑡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𝑐𝑜𝑑𝑒</m:t>
                              </m:r>
                            </m:e>
                          </m:d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𝑎𝑙𝑙</m:t>
                          </m:r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𝑔𝑒𝑛𝑜𝑚𝑒</m:t>
                          </m:r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𝑐𝑜𝑑𝑒</m:t>
                          </m:r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](</m:t>
                          </m:r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𝑎𝑙𝑙</m:t>
                          </m:r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𝑔𝑒𝑛𝑜𝑚𝑒</m:t>
                          </m:r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a14:m>
                  <a:endParaRPr lang="zh-CN" altLang="en-US" sz="3200" dirty="0"/>
                </a:p>
              </p:txBody>
            </p:sp>
          </mc:Choice>
          <mc:Fallback xmlns="">
            <p:sp>
              <p:nvSpPr>
                <p:cNvPr id="22" name="文本框 21">
                  <a:extLst>
                    <a:ext uri="{FF2B5EF4-FFF2-40B4-BE49-F238E27FC236}">
                      <a16:creationId xmlns:a16="http://schemas.microsoft.com/office/drawing/2014/main" id="{08BC0366-70AF-4EAA-81BC-EAE5FFF7642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6876" y="4381483"/>
                  <a:ext cx="5421228" cy="891270"/>
                </a:xfrm>
                <a:prstGeom prst="rect">
                  <a:avLst/>
                </a:prstGeom>
                <a:blipFill>
                  <a:blip r:embed="rId6"/>
                  <a:stretch>
                    <a:fillRect l="-2925" b="-342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492A517E-1EB4-4831-A109-5E5FED263C81}"/>
                </a:ext>
              </a:extLst>
            </p:cNvPr>
            <p:cNvSpPr txBox="1"/>
            <p:nvPr/>
          </p:nvSpPr>
          <p:spPr>
            <a:xfrm>
              <a:off x="644654" y="4153763"/>
              <a:ext cx="16850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Mutation rate:</a:t>
              </a:r>
              <a:endParaRPr lang="zh-CN" altLang="en-US" b="1" dirty="0"/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2C90153D-D687-486C-B2B5-9728F3FF4E99}"/>
                </a:ext>
              </a:extLst>
            </p:cNvPr>
            <p:cNvSpPr txBox="1"/>
            <p:nvPr/>
          </p:nvSpPr>
          <p:spPr>
            <a:xfrm>
              <a:off x="895666" y="2768281"/>
              <a:ext cx="486864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spc="600" dirty="0"/>
                <a:t>…</a:t>
              </a:r>
              <a:r>
                <a:rPr lang="en-US" altLang="zh-CN" sz="2400" spc="600" dirty="0" err="1"/>
                <a:t>ATGCGAATTGCCACT</a:t>
              </a:r>
              <a:r>
                <a:rPr lang="en-US" altLang="zh-CN" sz="2400" spc="600" dirty="0"/>
                <a:t>…</a:t>
              </a:r>
              <a:endParaRPr lang="zh-CN" altLang="en-US" sz="2400" spc="600" dirty="0"/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5C30E2E7-5DBD-4673-B3D2-4CA53D530B5E}"/>
                </a:ext>
              </a:extLst>
            </p:cNvPr>
            <p:cNvSpPr/>
            <p:nvPr/>
          </p:nvSpPr>
          <p:spPr>
            <a:xfrm>
              <a:off x="1237129" y="2782492"/>
              <a:ext cx="824753" cy="369332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E614D5F5-C23F-44AE-9B7A-36FAAFC8070F}"/>
                </a:ext>
              </a:extLst>
            </p:cNvPr>
            <p:cNvSpPr/>
            <p:nvPr/>
          </p:nvSpPr>
          <p:spPr>
            <a:xfrm>
              <a:off x="1491538" y="2776082"/>
              <a:ext cx="824753" cy="369332"/>
            </a:xfrm>
            <a:prstGeom prst="rect">
              <a:avLst/>
            </a:prstGeom>
            <a:noFill/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7919586D-0380-4BC5-A035-C6C6D772E034}"/>
                </a:ext>
              </a:extLst>
            </p:cNvPr>
            <p:cNvSpPr/>
            <p:nvPr/>
          </p:nvSpPr>
          <p:spPr>
            <a:xfrm>
              <a:off x="1743777" y="2785978"/>
              <a:ext cx="824753" cy="369332"/>
            </a:xfrm>
            <a:prstGeom prst="rect">
              <a:avLst/>
            </a:pr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25" name="直接箭头连接符 24">
              <a:extLst>
                <a:ext uri="{FF2B5EF4-FFF2-40B4-BE49-F238E27FC236}">
                  <a16:creationId xmlns:a16="http://schemas.microsoft.com/office/drawing/2014/main" id="{71B80B50-CAFB-4423-8093-5C16A21151D2}"/>
                </a:ext>
              </a:extLst>
            </p:cNvPr>
            <p:cNvCxnSpPr/>
            <p:nvPr/>
          </p:nvCxnSpPr>
          <p:spPr>
            <a:xfrm flipH="1">
              <a:off x="1010994" y="3151824"/>
              <a:ext cx="333712" cy="27717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箭头连接符 26">
              <a:extLst>
                <a:ext uri="{FF2B5EF4-FFF2-40B4-BE49-F238E27FC236}">
                  <a16:creationId xmlns:a16="http://schemas.microsoft.com/office/drawing/2014/main" id="{ADF0330B-8CC8-4704-95FE-891F27F28BF1}"/>
                </a:ext>
              </a:extLst>
            </p:cNvPr>
            <p:cNvCxnSpPr>
              <a:cxnSpLocks/>
            </p:cNvCxnSpPr>
            <p:nvPr/>
          </p:nvCxnSpPr>
          <p:spPr>
            <a:xfrm>
              <a:off x="1577788" y="3145414"/>
              <a:ext cx="320526" cy="34855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箭头连接符 28">
              <a:extLst>
                <a:ext uri="{FF2B5EF4-FFF2-40B4-BE49-F238E27FC236}">
                  <a16:creationId xmlns:a16="http://schemas.microsoft.com/office/drawing/2014/main" id="{9890703C-994C-42CA-950F-0005A46C9825}"/>
                </a:ext>
              </a:extLst>
            </p:cNvPr>
            <p:cNvCxnSpPr/>
            <p:nvPr/>
          </p:nvCxnSpPr>
          <p:spPr>
            <a:xfrm>
              <a:off x="2218839" y="3151824"/>
              <a:ext cx="349691" cy="27717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E63CE3D9-99C5-4C3A-9E61-22A86CFCFD45}"/>
                </a:ext>
              </a:extLst>
            </p:cNvPr>
            <p:cNvSpPr txBox="1"/>
            <p:nvPr/>
          </p:nvSpPr>
          <p:spPr>
            <a:xfrm>
              <a:off x="606876" y="3406295"/>
              <a:ext cx="83388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dirty="0"/>
                <a:t>Code1</a:t>
              </a:r>
            </a:p>
            <a:p>
              <a:pPr algn="ctr"/>
              <a:r>
                <a:rPr lang="en-US" altLang="zh-CN" dirty="0"/>
                <a:t>‘</a:t>
              </a:r>
              <a:r>
                <a:rPr lang="en-US" altLang="zh-CN" dirty="0" err="1"/>
                <a:t>ATG</a:t>
              </a:r>
              <a:r>
                <a:rPr lang="en-US" altLang="zh-CN" dirty="0"/>
                <a:t>’</a:t>
              </a:r>
              <a:endParaRPr lang="zh-CN" altLang="en-US" dirty="0"/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134A69BB-6E54-4876-8E20-70E61F26FDFE}"/>
                </a:ext>
              </a:extLst>
            </p:cNvPr>
            <p:cNvSpPr txBox="1"/>
            <p:nvPr/>
          </p:nvSpPr>
          <p:spPr>
            <a:xfrm>
              <a:off x="1411851" y="3415656"/>
              <a:ext cx="83388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dirty="0"/>
                <a:t>Code2</a:t>
              </a:r>
            </a:p>
            <a:p>
              <a:pPr algn="ctr"/>
              <a:r>
                <a:rPr lang="en-US" altLang="zh-CN" dirty="0"/>
                <a:t>‘</a:t>
              </a:r>
              <a:r>
                <a:rPr lang="en-US" altLang="zh-CN" dirty="0" err="1"/>
                <a:t>TGC</a:t>
              </a:r>
              <a:r>
                <a:rPr lang="en-US" altLang="zh-CN" dirty="0"/>
                <a:t>’</a:t>
              </a:r>
              <a:endParaRPr lang="zh-CN" altLang="en-US" dirty="0"/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63598050-26DF-49DE-9E02-D0D089FB7A76}"/>
                </a:ext>
              </a:extLst>
            </p:cNvPr>
            <p:cNvSpPr txBox="1"/>
            <p:nvPr/>
          </p:nvSpPr>
          <p:spPr>
            <a:xfrm>
              <a:off x="2197361" y="3406463"/>
              <a:ext cx="83388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dirty="0"/>
                <a:t>Code3</a:t>
              </a:r>
            </a:p>
            <a:p>
              <a:pPr algn="ctr"/>
              <a:r>
                <a:rPr lang="en-US" altLang="zh-CN" dirty="0"/>
                <a:t>‘</a:t>
              </a:r>
              <a:r>
                <a:rPr lang="en-US" altLang="zh-CN" dirty="0" err="1"/>
                <a:t>GCG</a:t>
              </a:r>
              <a:r>
                <a:rPr lang="en-US" altLang="zh-CN" dirty="0"/>
                <a:t>’</a:t>
              </a:r>
              <a:endParaRPr lang="zh-CN" altLang="en-US" dirty="0"/>
            </a:p>
          </p:txBody>
        </p:sp>
      </p:grpSp>
      <p:sp>
        <p:nvSpPr>
          <p:cNvPr id="36" name="文本框 35">
            <a:extLst>
              <a:ext uri="{FF2B5EF4-FFF2-40B4-BE49-F238E27FC236}">
                <a16:creationId xmlns:a16="http://schemas.microsoft.com/office/drawing/2014/main" id="{AAF355BA-65A5-48E0-A428-F7888EDF8510}"/>
              </a:ext>
            </a:extLst>
          </p:cNvPr>
          <p:cNvSpPr txBox="1"/>
          <p:nvPr/>
        </p:nvSpPr>
        <p:spPr>
          <a:xfrm>
            <a:off x="362250" y="5399583"/>
            <a:ext cx="486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std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4714607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932D6D9D-DFCF-4D18-BA31-56A04A14F8EB}"/>
              </a:ext>
            </a:extLst>
          </p:cNvPr>
          <p:cNvGrpSpPr/>
          <p:nvPr/>
        </p:nvGrpSpPr>
        <p:grpSpPr>
          <a:xfrm>
            <a:off x="528304" y="-108601"/>
            <a:ext cx="11343844" cy="3858448"/>
            <a:chOff x="528304" y="366529"/>
            <a:chExt cx="11343844" cy="3858448"/>
          </a:xfrm>
        </p:grpSpPr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8E091E51-56D8-4254-94BF-E320327433FB}"/>
                </a:ext>
              </a:extLst>
            </p:cNvPr>
            <p:cNvGrpSpPr/>
            <p:nvPr/>
          </p:nvGrpSpPr>
          <p:grpSpPr>
            <a:xfrm>
              <a:off x="528304" y="366529"/>
              <a:ext cx="11343844" cy="3858448"/>
              <a:chOff x="528304" y="366529"/>
              <a:chExt cx="11343844" cy="3858448"/>
            </a:xfrm>
          </p:grpSpPr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BC1B3F02-408F-4C81-8122-7A0054C0CEE2}"/>
                  </a:ext>
                </a:extLst>
              </p:cNvPr>
              <p:cNvSpPr txBox="1"/>
              <p:nvPr/>
            </p:nvSpPr>
            <p:spPr>
              <a:xfrm>
                <a:off x="528304" y="950585"/>
                <a:ext cx="87876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dumpy</a:t>
                </a:r>
                <a:endParaRPr lang="zh-CN" altLang="en-US" dirty="0"/>
              </a:p>
            </p:txBody>
          </p:sp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27E51C23-48D8-47FF-BF3C-6942467B5A8C}"/>
                  </a:ext>
                </a:extLst>
              </p:cNvPr>
              <p:cNvSpPr txBox="1"/>
              <p:nvPr/>
            </p:nvSpPr>
            <p:spPr>
              <a:xfrm>
                <a:off x="743456" y="2118697"/>
                <a:ext cx="93678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/>
                  <a:t>std</a:t>
                </a:r>
                <a:endParaRPr lang="zh-CN" altLang="en-US" dirty="0"/>
              </a:p>
            </p:txBody>
          </p:sp>
          <p:grpSp>
            <p:nvGrpSpPr>
              <p:cNvPr id="2" name="组合 1">
                <a:extLst>
                  <a:ext uri="{FF2B5EF4-FFF2-40B4-BE49-F238E27FC236}">
                    <a16:creationId xmlns:a16="http://schemas.microsoft.com/office/drawing/2014/main" id="{5D1C882D-7B44-4E4F-8E31-F18765B73085}"/>
                  </a:ext>
                </a:extLst>
              </p:cNvPr>
              <p:cNvGrpSpPr/>
              <p:nvPr/>
            </p:nvGrpSpPr>
            <p:grpSpPr>
              <a:xfrm>
                <a:off x="1349051" y="366529"/>
                <a:ext cx="10523097" cy="3858448"/>
                <a:chOff x="1349051" y="366529"/>
                <a:chExt cx="10523097" cy="3858448"/>
              </a:xfrm>
            </p:grpSpPr>
            <p:grpSp>
              <p:nvGrpSpPr>
                <p:cNvPr id="7" name="组合 6">
                  <a:extLst>
                    <a:ext uri="{FF2B5EF4-FFF2-40B4-BE49-F238E27FC236}">
                      <a16:creationId xmlns:a16="http://schemas.microsoft.com/office/drawing/2014/main" id="{42A4D151-2580-4C7C-A9CE-B690571F416F}"/>
                    </a:ext>
                  </a:extLst>
                </p:cNvPr>
                <p:cNvGrpSpPr/>
                <p:nvPr/>
              </p:nvGrpSpPr>
              <p:grpSpPr>
                <a:xfrm>
                  <a:off x="1349051" y="366529"/>
                  <a:ext cx="10523097" cy="2544234"/>
                  <a:chOff x="54687" y="539624"/>
                  <a:chExt cx="10523097" cy="2544234"/>
                </a:xfrm>
              </p:grpSpPr>
              <p:pic>
                <p:nvPicPr>
                  <p:cNvPr id="5" name="图片 4">
                    <a:extLst>
                      <a:ext uri="{FF2B5EF4-FFF2-40B4-BE49-F238E27FC236}">
                        <a16:creationId xmlns:a16="http://schemas.microsoft.com/office/drawing/2014/main" id="{8D0DEED1-655F-48F9-A889-D7076F83074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/>
                  <a:stretch>
                    <a:fillRect/>
                  </a:stretch>
                </p:blipFill>
                <p:spPr>
                  <a:xfrm>
                    <a:off x="322729" y="1875855"/>
                    <a:ext cx="9987014" cy="1208003"/>
                  </a:xfrm>
                  <a:prstGeom prst="rect">
                    <a:avLst/>
                  </a:prstGeom>
                </p:spPr>
              </p:pic>
              <p:pic>
                <p:nvPicPr>
                  <p:cNvPr id="6" name="图片 5">
                    <a:extLst>
                      <a:ext uri="{FF2B5EF4-FFF2-40B4-BE49-F238E27FC236}">
                        <a16:creationId xmlns:a16="http://schemas.microsoft.com/office/drawing/2014/main" id="{AB97040D-53EB-4799-ADEE-F837A73196C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</a:blip>
                  <a:stretch>
                    <a:fillRect/>
                  </a:stretch>
                </p:blipFill>
                <p:spPr>
                  <a:xfrm>
                    <a:off x="54687" y="539624"/>
                    <a:ext cx="10523097" cy="1537444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10" name="图片 9">
                  <a:extLst>
                    <a:ext uri="{FF2B5EF4-FFF2-40B4-BE49-F238E27FC236}">
                      <a16:creationId xmlns:a16="http://schemas.microsoft.com/office/drawing/2014/main" id="{63C8E665-8292-4EDB-871C-4A5319FD9FE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1555"/>
                <a:stretch/>
              </p:blipFill>
              <p:spPr>
                <a:xfrm>
                  <a:off x="1617093" y="3086436"/>
                  <a:ext cx="10138815" cy="1138541"/>
                </a:xfrm>
                <a:prstGeom prst="rect">
                  <a:avLst/>
                </a:prstGeom>
              </p:spPr>
            </p:pic>
          </p:grpSp>
        </p:grp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6F836F6A-3932-4C28-BE42-9F5D17BDAF72}"/>
                </a:ext>
              </a:extLst>
            </p:cNvPr>
            <p:cNvSpPr txBox="1"/>
            <p:nvPr/>
          </p:nvSpPr>
          <p:spPr>
            <a:xfrm>
              <a:off x="528304" y="3286809"/>
              <a:ext cx="93678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/>
                <a:t>Tbb-4</a:t>
              </a:r>
            </a:p>
            <a:p>
              <a:pPr algn="ctr"/>
              <a:r>
                <a:rPr lang="en-US" altLang="zh-CN" dirty="0"/>
                <a:t>std</a:t>
              </a:r>
              <a:endParaRPr lang="zh-CN" altLang="en-US" dirty="0"/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2CA373CE-92A2-489C-9105-0A518005BFF0}"/>
              </a:ext>
            </a:extLst>
          </p:cNvPr>
          <p:cNvGrpSpPr/>
          <p:nvPr/>
        </p:nvGrpSpPr>
        <p:grpSpPr>
          <a:xfrm>
            <a:off x="1079898" y="3472600"/>
            <a:ext cx="5245234" cy="3483666"/>
            <a:chOff x="1079898" y="3472600"/>
            <a:chExt cx="5245234" cy="3483666"/>
          </a:xfrm>
        </p:grpSpPr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6B821B76-DDDB-4F41-AAB7-0298CFB0C74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80243" y="3472600"/>
              <a:ext cx="4644889" cy="3483666"/>
            </a:xfrm>
            <a:prstGeom prst="rect">
              <a:avLst/>
            </a:prstGeom>
          </p:spPr>
        </p:pic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83F5BF8B-60B8-4EBB-8742-B2CD575D1F1A}"/>
                </a:ext>
              </a:extLst>
            </p:cNvPr>
            <p:cNvSpPr txBox="1"/>
            <p:nvPr/>
          </p:nvSpPr>
          <p:spPr>
            <a:xfrm>
              <a:off x="1079898" y="4033193"/>
              <a:ext cx="8547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tbb-4 </a:t>
              </a:r>
              <a:endParaRPr lang="zh-CN" altLang="en-US" dirty="0"/>
            </a:p>
          </p:txBody>
        </p:sp>
      </p:grpSp>
      <p:pic>
        <p:nvPicPr>
          <p:cNvPr id="17" name="图片 16">
            <a:extLst>
              <a:ext uri="{FF2B5EF4-FFF2-40B4-BE49-F238E27FC236}">
                <a16:creationId xmlns:a16="http://schemas.microsoft.com/office/drawing/2014/main" id="{13759171-95CD-46F9-85AD-F5303C8D17CD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745636" y="3472600"/>
            <a:ext cx="4644888" cy="3483666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D86B5FC9-EAB8-4C60-AFCD-66BCF7226129}"/>
              </a:ext>
            </a:extLst>
          </p:cNvPr>
          <p:cNvSpPr txBox="1"/>
          <p:nvPr/>
        </p:nvSpPr>
        <p:spPr>
          <a:xfrm>
            <a:off x="6096000" y="4033193"/>
            <a:ext cx="878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dumpy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6610753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4621AE0-1B5F-407C-B399-EA4DA32D7B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1947"/>
            <a:ext cx="12192000" cy="6349257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FE2FF9C9-C2E3-4B60-B072-D6CA53D428D7}"/>
              </a:ext>
            </a:extLst>
          </p:cNvPr>
          <p:cNvSpPr txBox="1"/>
          <p:nvPr/>
        </p:nvSpPr>
        <p:spPr>
          <a:xfrm>
            <a:off x="385483" y="177281"/>
            <a:ext cx="1992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Why triple codon?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0450750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DB21DE2B-E03A-481A-9CB0-B1D0C2EE6E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8124"/>
            <a:ext cx="12192000" cy="6261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2895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3A1EE90-8475-45D4-BBC9-5B79816EF0D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8261" t="3647" r="5766"/>
          <a:stretch/>
        </p:blipFill>
        <p:spPr>
          <a:xfrm>
            <a:off x="125505" y="251012"/>
            <a:ext cx="11896165" cy="6631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8289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5651886-633A-4B28-80A3-71419305E8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1635" y="53623"/>
            <a:ext cx="8448730" cy="6461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4084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07FA6C8C-00A8-4CEE-9A30-AA8E7790D2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7031" y="66675"/>
            <a:ext cx="8997937" cy="6724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1278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B6FC76EB-0CB5-43F9-9D93-1C756E509304}"/>
              </a:ext>
            </a:extLst>
          </p:cNvPr>
          <p:cNvSpPr txBox="1"/>
          <p:nvPr/>
        </p:nvSpPr>
        <p:spPr>
          <a:xfrm>
            <a:off x="293842" y="264511"/>
            <a:ext cx="62424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Using statistical model to distinguish genes</a:t>
            </a:r>
          </a:p>
          <a:p>
            <a:r>
              <a:rPr lang="en-US" altLang="zh-CN" sz="2400" b="1" dirty="0"/>
              <a:t>(Why suppressors can exclude each other)</a:t>
            </a:r>
            <a:endParaRPr lang="zh-CN" altLang="en-US" sz="2400" b="1" dirty="0"/>
          </a:p>
        </p:txBody>
      </p:sp>
      <p:grpSp>
        <p:nvGrpSpPr>
          <p:cNvPr id="66" name="组合 65">
            <a:extLst>
              <a:ext uri="{FF2B5EF4-FFF2-40B4-BE49-F238E27FC236}">
                <a16:creationId xmlns:a16="http://schemas.microsoft.com/office/drawing/2014/main" id="{99606E12-AE42-48BB-B4D8-E5C608F29BB0}"/>
              </a:ext>
            </a:extLst>
          </p:cNvPr>
          <p:cNvGrpSpPr/>
          <p:nvPr/>
        </p:nvGrpSpPr>
        <p:grpSpPr>
          <a:xfrm>
            <a:off x="781445" y="1452310"/>
            <a:ext cx="3091395" cy="3412447"/>
            <a:chOff x="1112109" y="2205431"/>
            <a:chExt cx="3091395" cy="3412447"/>
          </a:xfrm>
        </p:grpSpPr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AAD1E6A4-1EB6-4C53-8402-D7A188C20A3E}"/>
                </a:ext>
              </a:extLst>
            </p:cNvPr>
            <p:cNvSpPr txBox="1"/>
            <p:nvPr/>
          </p:nvSpPr>
          <p:spPr>
            <a:xfrm>
              <a:off x="1467614" y="2205431"/>
              <a:ext cx="13740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Gene A= 75</a:t>
              </a:r>
              <a:endParaRPr lang="zh-CN" altLang="en-US" dirty="0"/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D7DDD1C7-50CB-4BBF-B4F5-E4D4DD3DC4D6}"/>
                </a:ext>
              </a:extLst>
            </p:cNvPr>
            <p:cNvSpPr txBox="1"/>
            <p:nvPr/>
          </p:nvSpPr>
          <p:spPr>
            <a:xfrm>
              <a:off x="2907957" y="2211860"/>
              <a:ext cx="12955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Gene B = 7</a:t>
              </a:r>
              <a:endParaRPr lang="zh-CN" altLang="en-US" dirty="0"/>
            </a:p>
          </p:txBody>
        </p: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D0BDD578-9096-417C-BE20-77A158658FB4}"/>
                </a:ext>
              </a:extLst>
            </p:cNvPr>
            <p:cNvSpPr txBox="1"/>
            <p:nvPr/>
          </p:nvSpPr>
          <p:spPr>
            <a:xfrm>
              <a:off x="1112109" y="2755556"/>
              <a:ext cx="428322" cy="28623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1</a:t>
              </a:r>
            </a:p>
            <a:p>
              <a:r>
                <a:rPr lang="en-US" altLang="zh-CN" dirty="0"/>
                <a:t>2</a:t>
              </a:r>
            </a:p>
            <a:p>
              <a:r>
                <a:rPr lang="en-US" altLang="zh-CN" dirty="0"/>
                <a:t>3</a:t>
              </a:r>
            </a:p>
            <a:p>
              <a:r>
                <a:rPr lang="en-US" altLang="zh-CN" dirty="0"/>
                <a:t>4</a:t>
              </a:r>
            </a:p>
            <a:p>
              <a:r>
                <a:rPr lang="en-US" altLang="zh-CN" dirty="0"/>
                <a:t>5</a:t>
              </a:r>
            </a:p>
            <a:p>
              <a:r>
                <a:rPr lang="en-US" altLang="zh-CN" dirty="0"/>
                <a:t>6</a:t>
              </a:r>
            </a:p>
            <a:p>
              <a:r>
                <a:rPr lang="en-US" altLang="zh-CN" dirty="0"/>
                <a:t>.</a:t>
              </a:r>
            </a:p>
            <a:p>
              <a:r>
                <a:rPr lang="en-US" altLang="zh-CN" dirty="0"/>
                <a:t>.</a:t>
              </a:r>
            </a:p>
            <a:p>
              <a:r>
                <a:rPr lang="en-US" altLang="zh-CN" dirty="0"/>
                <a:t>.</a:t>
              </a:r>
            </a:p>
            <a:p>
              <a:r>
                <a:rPr lang="en-US" altLang="zh-CN" dirty="0"/>
                <a:t>95</a:t>
              </a:r>
              <a:endParaRPr lang="zh-CN" altLang="en-US" dirty="0"/>
            </a:p>
          </p:txBody>
        </p: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737D5799-0395-45E6-97D2-0682BCDEC6D0}"/>
                </a:ext>
              </a:extLst>
            </p:cNvPr>
            <p:cNvSpPr txBox="1"/>
            <p:nvPr/>
          </p:nvSpPr>
          <p:spPr>
            <a:xfrm>
              <a:off x="2064015" y="2755556"/>
              <a:ext cx="338554" cy="28623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+</a:t>
              </a:r>
            </a:p>
            <a:p>
              <a:r>
                <a:rPr lang="en-US" altLang="zh-CN" dirty="0"/>
                <a:t>+</a:t>
              </a:r>
            </a:p>
            <a:p>
              <a:endParaRPr lang="en-US" altLang="zh-CN" dirty="0"/>
            </a:p>
            <a:p>
              <a:endParaRPr lang="en-US" altLang="zh-CN" dirty="0"/>
            </a:p>
            <a:p>
              <a:endParaRPr lang="en-US" altLang="zh-CN" dirty="0"/>
            </a:p>
            <a:p>
              <a:r>
                <a:rPr lang="en-US" altLang="zh-CN" dirty="0"/>
                <a:t>+</a:t>
              </a:r>
            </a:p>
            <a:p>
              <a:endParaRPr lang="en-US" altLang="zh-CN" dirty="0"/>
            </a:p>
            <a:p>
              <a:endParaRPr lang="en-US" altLang="zh-CN" dirty="0"/>
            </a:p>
            <a:p>
              <a:endParaRPr lang="en-US" altLang="zh-CN" dirty="0"/>
            </a:p>
            <a:p>
              <a:r>
                <a:rPr lang="en-US" altLang="zh-CN" dirty="0"/>
                <a:t>+</a:t>
              </a:r>
              <a:endParaRPr lang="zh-CN" altLang="en-US" dirty="0"/>
            </a:p>
          </p:txBody>
        </p: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F9F0B991-4056-41D1-892C-D16E17B3F269}"/>
                </a:ext>
              </a:extLst>
            </p:cNvPr>
            <p:cNvSpPr txBox="1"/>
            <p:nvPr/>
          </p:nvSpPr>
          <p:spPr>
            <a:xfrm>
              <a:off x="3186078" y="2755556"/>
              <a:ext cx="338554" cy="25853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+</a:t>
              </a:r>
            </a:p>
            <a:p>
              <a:endParaRPr lang="en-US" altLang="zh-CN" dirty="0"/>
            </a:p>
            <a:p>
              <a:r>
                <a:rPr lang="en-US" altLang="zh-CN" dirty="0"/>
                <a:t>+</a:t>
              </a:r>
            </a:p>
            <a:p>
              <a:endParaRPr lang="en-US" altLang="zh-CN" dirty="0"/>
            </a:p>
            <a:p>
              <a:endParaRPr lang="en-US" altLang="zh-CN" dirty="0"/>
            </a:p>
            <a:p>
              <a:r>
                <a:rPr lang="en-US" altLang="zh-CN" dirty="0"/>
                <a:t>+</a:t>
              </a:r>
            </a:p>
            <a:p>
              <a:endParaRPr lang="en-US" altLang="zh-CN" dirty="0"/>
            </a:p>
            <a:p>
              <a:endParaRPr lang="en-US" altLang="zh-CN" dirty="0"/>
            </a:p>
            <a:p>
              <a:endParaRPr lang="en-US" altLang="zh-CN" dirty="0"/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1A15215D-01CC-4EFC-95BA-CDDF904302BD}"/>
                </a:ext>
              </a:extLst>
            </p:cNvPr>
            <p:cNvSpPr/>
            <p:nvPr/>
          </p:nvSpPr>
          <p:spPr>
            <a:xfrm>
              <a:off x="2064015" y="2866768"/>
              <a:ext cx="1495342" cy="16063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2E7FC521-1166-472D-9604-5FC66777B7E4}"/>
                </a:ext>
              </a:extLst>
            </p:cNvPr>
            <p:cNvSpPr/>
            <p:nvPr/>
          </p:nvSpPr>
          <p:spPr>
            <a:xfrm>
              <a:off x="2064015" y="4234931"/>
              <a:ext cx="1495342" cy="16063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42" name="文本框 41">
            <a:extLst>
              <a:ext uri="{FF2B5EF4-FFF2-40B4-BE49-F238E27FC236}">
                <a16:creationId xmlns:a16="http://schemas.microsoft.com/office/drawing/2014/main" id="{33BC6D18-5A9C-4CB7-B8F3-BB598D377D2A}"/>
              </a:ext>
            </a:extLst>
          </p:cNvPr>
          <p:cNvSpPr txBox="1"/>
          <p:nvPr/>
        </p:nvSpPr>
        <p:spPr>
          <a:xfrm>
            <a:off x="4278721" y="1364302"/>
            <a:ext cx="57150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/>
              <a:t>If genes are randomly distributed:</a:t>
            </a:r>
            <a:endParaRPr lang="zh-CN" altLang="en-US" sz="2800" b="1" dirty="0"/>
          </a:p>
        </p:txBody>
      </p: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6510C4A8-1E17-47E8-B437-083877F41EE3}"/>
              </a:ext>
            </a:extLst>
          </p:cNvPr>
          <p:cNvGrpSpPr/>
          <p:nvPr/>
        </p:nvGrpSpPr>
        <p:grpSpPr>
          <a:xfrm>
            <a:off x="4276807" y="1708475"/>
            <a:ext cx="6436225" cy="923330"/>
            <a:chOff x="4340466" y="2847897"/>
            <a:chExt cx="6436225" cy="923330"/>
          </a:xfrm>
        </p:grpSpPr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1643AE81-F4F1-4E2E-BB47-549BF0810013}"/>
                </a:ext>
              </a:extLst>
            </p:cNvPr>
            <p:cNvSpPr txBox="1"/>
            <p:nvPr/>
          </p:nvSpPr>
          <p:spPr>
            <a:xfrm>
              <a:off x="6314173" y="2847897"/>
              <a:ext cx="44928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5400" dirty="0"/>
                <a:t>c</a:t>
              </a:r>
              <a:endParaRPr lang="zh-CN" altLang="en-US" sz="5400" dirty="0"/>
            </a:p>
          </p:txBody>
        </p:sp>
        <p:grpSp>
          <p:nvGrpSpPr>
            <p:cNvPr id="52" name="组合 51">
              <a:extLst>
                <a:ext uri="{FF2B5EF4-FFF2-40B4-BE49-F238E27FC236}">
                  <a16:creationId xmlns:a16="http://schemas.microsoft.com/office/drawing/2014/main" id="{C5430DDF-B96B-470B-9971-902FC7C32BDF}"/>
                </a:ext>
              </a:extLst>
            </p:cNvPr>
            <p:cNvGrpSpPr/>
            <p:nvPr/>
          </p:nvGrpSpPr>
          <p:grpSpPr>
            <a:xfrm>
              <a:off x="4340466" y="2940230"/>
              <a:ext cx="6436225" cy="779796"/>
              <a:chOff x="4340466" y="2940230"/>
              <a:chExt cx="6436225" cy="779796"/>
            </a:xfrm>
          </p:grpSpPr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1E16210E-3FFF-477D-AAC0-8B36837F43D6}"/>
                  </a:ext>
                </a:extLst>
              </p:cNvPr>
              <p:cNvSpPr txBox="1"/>
              <p:nvPr/>
            </p:nvSpPr>
            <p:spPr>
              <a:xfrm>
                <a:off x="4340466" y="3078729"/>
                <a:ext cx="217719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3200" b="1" dirty="0"/>
                  <a:t>P(</a:t>
                </a:r>
                <a:r>
                  <a:rPr lang="en-US" altLang="zh-CN" sz="3200" b="1" dirty="0" err="1"/>
                  <a:t>A+,B</a:t>
                </a:r>
                <a:r>
                  <a:rPr lang="en-US" altLang="zh-CN" sz="3200" b="1" dirty="0"/>
                  <a:t>+)=</a:t>
                </a:r>
                <a:endParaRPr lang="zh-CN" altLang="en-US" sz="3200" b="1" dirty="0"/>
              </a:p>
            </p:txBody>
          </p:sp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A496B594-24FD-44BD-9391-059BC94C3E04}"/>
                  </a:ext>
                </a:extLst>
              </p:cNvPr>
              <p:cNvSpPr txBox="1"/>
              <p:nvPr/>
            </p:nvSpPr>
            <p:spPr>
              <a:xfrm>
                <a:off x="6680564" y="3350694"/>
                <a:ext cx="4411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/>
                  <a:t>95</a:t>
                </a:r>
                <a:endParaRPr lang="zh-CN" altLang="en-US" b="1" dirty="0"/>
              </a:p>
            </p:txBody>
          </p:sp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E70B79C7-16F6-41BD-91FE-0ED742F9539A}"/>
                  </a:ext>
                </a:extLst>
              </p:cNvPr>
              <p:cNvSpPr txBox="1"/>
              <p:nvPr/>
            </p:nvSpPr>
            <p:spPr>
              <a:xfrm>
                <a:off x="6763458" y="3059668"/>
                <a:ext cx="3193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/>
                  <a:t>n</a:t>
                </a:r>
                <a:endParaRPr lang="zh-CN" altLang="en-US" b="1" dirty="0"/>
              </a:p>
            </p:txBody>
          </p:sp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915B92B9-9F8F-483F-94B3-BC9BE4CF8B9F}"/>
                  </a:ext>
                </a:extLst>
              </p:cNvPr>
              <p:cNvSpPr txBox="1"/>
              <p:nvPr/>
            </p:nvSpPr>
            <p:spPr>
              <a:xfrm>
                <a:off x="7080316" y="3089083"/>
                <a:ext cx="126829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3200" b="1" dirty="0"/>
                  <a:t>P(++)</a:t>
                </a:r>
                <a:endParaRPr lang="zh-CN" altLang="en-US" sz="3200" b="1" dirty="0"/>
              </a:p>
            </p:txBody>
          </p:sp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1A0FA4EC-3D6E-451C-8F4D-253887FAEDD8}"/>
                  </a:ext>
                </a:extLst>
              </p:cNvPr>
              <p:cNvSpPr txBox="1"/>
              <p:nvPr/>
            </p:nvSpPr>
            <p:spPr>
              <a:xfrm>
                <a:off x="8114908" y="2940230"/>
                <a:ext cx="3193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/>
                  <a:t>n</a:t>
                </a:r>
                <a:endParaRPr lang="zh-CN" altLang="en-US" b="1" dirty="0"/>
              </a:p>
            </p:txBody>
          </p:sp>
          <p:sp>
            <p:nvSpPr>
              <p:cNvPr id="49" name="文本框 48">
                <a:extLst>
                  <a:ext uri="{FF2B5EF4-FFF2-40B4-BE49-F238E27FC236}">
                    <a16:creationId xmlns:a16="http://schemas.microsoft.com/office/drawing/2014/main" id="{40D4EED6-4E16-4653-81D6-823F3E58A859}"/>
                  </a:ext>
                </a:extLst>
              </p:cNvPr>
              <p:cNvSpPr txBox="1"/>
              <p:nvPr/>
            </p:nvSpPr>
            <p:spPr>
              <a:xfrm>
                <a:off x="8354166" y="3089082"/>
                <a:ext cx="197361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3200" b="1" dirty="0"/>
                  <a:t>(1-P(++))</a:t>
                </a:r>
                <a:endParaRPr lang="zh-CN" altLang="en-US" sz="3200" b="1" dirty="0"/>
              </a:p>
            </p:txBody>
          </p:sp>
          <p:sp>
            <p:nvSpPr>
              <p:cNvPr id="51" name="文本框 50">
                <a:extLst>
                  <a:ext uri="{FF2B5EF4-FFF2-40B4-BE49-F238E27FC236}">
                    <a16:creationId xmlns:a16="http://schemas.microsoft.com/office/drawing/2014/main" id="{B9A05441-147A-4320-9EA4-C01AB2C35A5A}"/>
                  </a:ext>
                </a:extLst>
              </p:cNvPr>
              <p:cNvSpPr txBox="1"/>
              <p:nvPr/>
            </p:nvSpPr>
            <p:spPr>
              <a:xfrm>
                <a:off x="10085476" y="2964643"/>
                <a:ext cx="69121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/>
                  <a:t>95-n</a:t>
                </a:r>
                <a:endParaRPr lang="zh-CN" altLang="en-US" b="1" dirty="0"/>
              </a:p>
            </p:txBody>
          </p:sp>
        </p:grpSp>
      </p:grpSp>
      <p:sp>
        <p:nvSpPr>
          <p:cNvPr id="54" name="文本框 53">
            <a:extLst>
              <a:ext uri="{FF2B5EF4-FFF2-40B4-BE49-F238E27FC236}">
                <a16:creationId xmlns:a16="http://schemas.microsoft.com/office/drawing/2014/main" id="{112EAF9F-3A53-4BE4-B97A-0BF416C8F01F}"/>
              </a:ext>
            </a:extLst>
          </p:cNvPr>
          <p:cNvSpPr txBox="1"/>
          <p:nvPr/>
        </p:nvSpPr>
        <p:spPr>
          <a:xfrm>
            <a:off x="4276807" y="2564234"/>
            <a:ext cx="41168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When suppressor screening:</a:t>
            </a:r>
            <a:endParaRPr lang="zh-CN" altLang="en-US" sz="2400" b="1" dirty="0"/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4BAF9807-A67B-4BB1-9B66-AA45974D547B}"/>
              </a:ext>
            </a:extLst>
          </p:cNvPr>
          <p:cNvSpPr txBox="1"/>
          <p:nvPr/>
        </p:nvSpPr>
        <p:spPr>
          <a:xfrm>
            <a:off x="2612416" y="6006547"/>
            <a:ext cx="77989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What about the P adjustment when multiple comparison?</a:t>
            </a:r>
            <a:endParaRPr lang="zh-CN" altLang="en-US" sz="2400" dirty="0"/>
          </a:p>
        </p:txBody>
      </p:sp>
      <p:sp>
        <p:nvSpPr>
          <p:cNvPr id="2" name="文本框 1"/>
          <p:cNvSpPr txBox="1"/>
          <p:nvPr/>
        </p:nvSpPr>
        <p:spPr>
          <a:xfrm>
            <a:off x="4277879" y="2930760"/>
            <a:ext cx="49994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/>
              <a:t>H</a:t>
            </a:r>
            <a:r>
              <a:rPr lang="en-US" altLang="zh-CN" b="1" dirty="0"/>
              <a:t>0 : </a:t>
            </a:r>
            <a:r>
              <a:rPr lang="en-US" altLang="zh-CN" sz="2400" b="1" dirty="0"/>
              <a:t>B is not a suppressor</a:t>
            </a:r>
            <a:endParaRPr lang="zh-CN" altLang="en-US" sz="2400" b="1" dirty="0"/>
          </a:p>
        </p:txBody>
      </p:sp>
      <p:sp>
        <p:nvSpPr>
          <p:cNvPr id="3" name="文本框 2"/>
          <p:cNvSpPr txBox="1"/>
          <p:nvPr/>
        </p:nvSpPr>
        <p:spPr>
          <a:xfrm>
            <a:off x="4276807" y="3379413"/>
            <a:ext cx="48622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P = P(A+,B+)*P(no-sup)</a:t>
            </a:r>
            <a:endParaRPr lang="zh-CN" altLang="en-US" sz="3200" b="1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12B9930-E5CA-4A53-828D-29D6EB34CD2A}"/>
              </a:ext>
            </a:extLst>
          </p:cNvPr>
          <p:cNvSpPr txBox="1"/>
          <p:nvPr/>
        </p:nvSpPr>
        <p:spPr>
          <a:xfrm>
            <a:off x="3977477" y="4401399"/>
            <a:ext cx="69188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P(no-sup)=n(no sup SNP)/(n(all SNP)-n(A SNP))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6128976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D59D6B7-E79B-4C73-8124-729E6C4BD719}"/>
              </a:ext>
            </a:extLst>
          </p:cNvPr>
          <p:cNvSpPr txBox="1"/>
          <p:nvPr/>
        </p:nvSpPr>
        <p:spPr>
          <a:xfrm>
            <a:off x="328427" y="600295"/>
            <a:ext cx="10299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To explain the reason that nekl-4 share a suppressor mutant with nekl-3</a:t>
            </a:r>
            <a:endParaRPr lang="zh-CN" altLang="en-US" sz="2400" b="1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45DEFC7-D3A6-42F8-8375-29C411F6C61F}"/>
              </a:ext>
            </a:extLst>
          </p:cNvPr>
          <p:cNvSpPr txBox="1"/>
          <p:nvPr/>
        </p:nvSpPr>
        <p:spPr>
          <a:xfrm>
            <a:off x="1186248" y="1771252"/>
            <a:ext cx="60195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/>
              <a:t>1. P(no-sup) = (9703-95)/(9703-75)</a:t>
            </a:r>
            <a:endParaRPr lang="zh-CN" altLang="en-US" sz="2800" b="1" dirty="0"/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8C5AA8CA-C346-482A-9967-29E5985D313D}"/>
              </a:ext>
            </a:extLst>
          </p:cNvPr>
          <p:cNvGrpSpPr/>
          <p:nvPr/>
        </p:nvGrpSpPr>
        <p:grpSpPr>
          <a:xfrm>
            <a:off x="1186248" y="2108634"/>
            <a:ext cx="8498449" cy="923330"/>
            <a:chOff x="534935" y="1944349"/>
            <a:chExt cx="8498449" cy="923330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BC25A855-8DD5-4525-841C-53881CF9EAA6}"/>
                </a:ext>
              </a:extLst>
            </p:cNvPr>
            <p:cNvSpPr txBox="1"/>
            <p:nvPr/>
          </p:nvSpPr>
          <p:spPr>
            <a:xfrm>
              <a:off x="534935" y="2245711"/>
              <a:ext cx="417774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b="1" dirty="0"/>
                <a:t>2. P(nekl-4+,nekl-3+) = </a:t>
              </a:r>
              <a:endParaRPr lang="zh-CN" altLang="en-US" sz="2800" b="1" dirty="0"/>
            </a:p>
          </p:txBody>
        </p: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D225E76E-479C-4512-A5DB-02D36A40D3CC}"/>
                </a:ext>
              </a:extLst>
            </p:cNvPr>
            <p:cNvGrpSpPr/>
            <p:nvPr/>
          </p:nvGrpSpPr>
          <p:grpSpPr>
            <a:xfrm>
              <a:off x="4570866" y="1944349"/>
              <a:ext cx="4462518" cy="923330"/>
              <a:chOff x="6511881" y="3018617"/>
              <a:chExt cx="4462518" cy="923330"/>
            </a:xfrm>
          </p:grpSpPr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546BD385-C71A-4976-ACE9-1182AB869B9C}"/>
                  </a:ext>
                </a:extLst>
              </p:cNvPr>
              <p:cNvSpPr txBox="1"/>
              <p:nvPr/>
            </p:nvSpPr>
            <p:spPr>
              <a:xfrm>
                <a:off x="6511881" y="3018617"/>
                <a:ext cx="449285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5400" dirty="0"/>
                  <a:t>c</a:t>
                </a:r>
                <a:endParaRPr lang="zh-CN" altLang="en-US" sz="5400" dirty="0"/>
              </a:p>
            </p:txBody>
          </p:sp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F0175A2F-DCBF-4CB5-85AA-0B561A7965B2}"/>
                  </a:ext>
                </a:extLst>
              </p:cNvPr>
              <p:cNvSpPr txBox="1"/>
              <p:nvPr/>
            </p:nvSpPr>
            <p:spPr>
              <a:xfrm>
                <a:off x="6878272" y="3521414"/>
                <a:ext cx="4411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/>
                  <a:t>95</a:t>
                </a:r>
                <a:endParaRPr lang="zh-CN" altLang="en-US" b="1" dirty="0"/>
              </a:p>
            </p:txBody>
          </p:sp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0CD14B2B-C09E-407C-80CB-586C4B8A18B7}"/>
                  </a:ext>
                </a:extLst>
              </p:cNvPr>
              <p:cNvSpPr txBox="1"/>
              <p:nvPr/>
            </p:nvSpPr>
            <p:spPr>
              <a:xfrm>
                <a:off x="6961166" y="3230388"/>
                <a:ext cx="3193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/>
                  <a:t>n</a:t>
                </a:r>
                <a:endParaRPr lang="zh-CN" altLang="en-US" b="1" dirty="0"/>
              </a:p>
            </p:txBody>
          </p:sp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585BE115-F263-478D-86C5-957DF0D5A3A2}"/>
                  </a:ext>
                </a:extLst>
              </p:cNvPr>
              <p:cNvSpPr txBox="1"/>
              <p:nvPr/>
            </p:nvSpPr>
            <p:spPr>
              <a:xfrm>
                <a:off x="7278024" y="3259803"/>
                <a:ext cx="126829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3200" b="1" dirty="0"/>
                  <a:t>P(++)</a:t>
                </a:r>
                <a:endParaRPr lang="zh-CN" altLang="en-US" sz="3200" b="1" dirty="0"/>
              </a:p>
            </p:txBody>
          </p:sp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2BD55FB9-6E67-499C-B9EE-41B8E2B6F7AE}"/>
                  </a:ext>
                </a:extLst>
              </p:cNvPr>
              <p:cNvSpPr txBox="1"/>
              <p:nvPr/>
            </p:nvSpPr>
            <p:spPr>
              <a:xfrm>
                <a:off x="8312616" y="3110950"/>
                <a:ext cx="3193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/>
                  <a:t>n</a:t>
                </a:r>
                <a:endParaRPr lang="zh-CN" altLang="en-US" b="1" dirty="0"/>
              </a:p>
            </p:txBody>
          </p:sp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A835E3F7-5580-4390-8CE0-E80175DCC6D3}"/>
                  </a:ext>
                </a:extLst>
              </p:cNvPr>
              <p:cNvSpPr txBox="1"/>
              <p:nvPr/>
            </p:nvSpPr>
            <p:spPr>
              <a:xfrm>
                <a:off x="8551874" y="3259802"/>
                <a:ext cx="197361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3200" b="1" dirty="0"/>
                  <a:t>(1-P(++))</a:t>
                </a:r>
                <a:endParaRPr lang="zh-CN" altLang="en-US" sz="3200" b="1" dirty="0"/>
              </a:p>
            </p:txBody>
          </p:sp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9CEACACA-6876-4CC2-A28D-BB393DE360B1}"/>
                  </a:ext>
                </a:extLst>
              </p:cNvPr>
              <p:cNvSpPr txBox="1"/>
              <p:nvPr/>
            </p:nvSpPr>
            <p:spPr>
              <a:xfrm>
                <a:off x="10283184" y="3135363"/>
                <a:ext cx="69121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/>
                  <a:t>95-n</a:t>
                </a:r>
                <a:endParaRPr lang="zh-CN" altLang="en-US" b="1" dirty="0"/>
              </a:p>
            </p:txBody>
          </p:sp>
        </p:grpSp>
      </p:grpSp>
      <p:sp>
        <p:nvSpPr>
          <p:cNvPr id="15" name="文本框 14">
            <a:extLst>
              <a:ext uri="{FF2B5EF4-FFF2-40B4-BE49-F238E27FC236}">
                <a16:creationId xmlns:a16="http://schemas.microsoft.com/office/drawing/2014/main" id="{83E020F7-7673-4DC3-85F5-934AE6B09635}"/>
              </a:ext>
            </a:extLst>
          </p:cNvPr>
          <p:cNvSpPr txBox="1"/>
          <p:nvPr/>
        </p:nvSpPr>
        <p:spPr>
          <a:xfrm>
            <a:off x="1186248" y="2980764"/>
            <a:ext cx="57150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/>
              <a:t>3.P(++) = (7/95)*(75/95) = 0.0582</a:t>
            </a:r>
            <a:endParaRPr lang="zh-CN" altLang="en-US" sz="2800" b="1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599EFA33-8896-48AF-8095-B90A2BAC0734}"/>
              </a:ext>
            </a:extLst>
          </p:cNvPr>
          <p:cNvSpPr txBox="1"/>
          <p:nvPr/>
        </p:nvSpPr>
        <p:spPr>
          <a:xfrm>
            <a:off x="1258021" y="3669801"/>
            <a:ext cx="66656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When one of them is no-suppressor mutation:</a:t>
            </a:r>
            <a:endParaRPr lang="zh-CN" altLang="en-US" sz="2400" b="1" dirty="0"/>
          </a:p>
        </p:txBody>
      </p:sp>
      <p:grpSp>
        <p:nvGrpSpPr>
          <p:cNvPr id="2" name="组合 1"/>
          <p:cNvGrpSpPr/>
          <p:nvPr/>
        </p:nvGrpSpPr>
        <p:grpSpPr>
          <a:xfrm>
            <a:off x="1186248" y="4001542"/>
            <a:ext cx="9441793" cy="923330"/>
            <a:chOff x="1186248" y="4001542"/>
            <a:chExt cx="9441793" cy="923330"/>
          </a:xfrm>
        </p:grpSpPr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A19D1C88-43FC-4DCE-8E6C-65F23ED4C97E}"/>
                </a:ext>
              </a:extLst>
            </p:cNvPr>
            <p:cNvGrpSpPr/>
            <p:nvPr/>
          </p:nvGrpSpPr>
          <p:grpSpPr>
            <a:xfrm>
              <a:off x="1186248" y="4001542"/>
              <a:ext cx="8010871" cy="923330"/>
              <a:chOff x="534935" y="1944349"/>
              <a:chExt cx="8010871" cy="923330"/>
            </a:xfrm>
          </p:grpSpPr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40DE730F-A48A-4139-8BA1-58003CD869C1}"/>
                  </a:ext>
                </a:extLst>
              </p:cNvPr>
              <p:cNvSpPr txBox="1"/>
              <p:nvPr/>
            </p:nvSpPr>
            <p:spPr>
              <a:xfrm>
                <a:off x="534935" y="2245711"/>
                <a:ext cx="417774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800" b="1" dirty="0"/>
                  <a:t>2. P(nekl-4+,nekl-3+) = </a:t>
                </a:r>
                <a:endParaRPr lang="zh-CN" altLang="en-US" sz="2800" b="1" dirty="0"/>
              </a:p>
            </p:txBody>
          </p:sp>
          <p:grpSp>
            <p:nvGrpSpPr>
              <p:cNvPr id="20" name="组合 19">
                <a:extLst>
                  <a:ext uri="{FF2B5EF4-FFF2-40B4-BE49-F238E27FC236}">
                    <a16:creationId xmlns:a16="http://schemas.microsoft.com/office/drawing/2014/main" id="{20DBD1BC-8D7A-442B-9ED0-3CBD662C4A5A}"/>
                  </a:ext>
                </a:extLst>
              </p:cNvPr>
              <p:cNvGrpSpPr/>
              <p:nvPr/>
            </p:nvGrpSpPr>
            <p:grpSpPr>
              <a:xfrm>
                <a:off x="4570866" y="1944349"/>
                <a:ext cx="3974940" cy="923330"/>
                <a:chOff x="6511881" y="3018617"/>
                <a:chExt cx="3974940" cy="923330"/>
              </a:xfrm>
            </p:grpSpPr>
            <p:sp>
              <p:nvSpPr>
                <p:cNvPr id="21" name="文本框 20">
                  <a:extLst>
                    <a:ext uri="{FF2B5EF4-FFF2-40B4-BE49-F238E27FC236}">
                      <a16:creationId xmlns:a16="http://schemas.microsoft.com/office/drawing/2014/main" id="{928A2F1F-E46A-467D-BE04-D76EFEF41D16}"/>
                    </a:ext>
                  </a:extLst>
                </p:cNvPr>
                <p:cNvSpPr txBox="1"/>
                <p:nvPr/>
              </p:nvSpPr>
              <p:spPr>
                <a:xfrm>
                  <a:off x="6511881" y="3018617"/>
                  <a:ext cx="449285" cy="9233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5400" dirty="0"/>
                    <a:t>c</a:t>
                  </a:r>
                  <a:endParaRPr lang="zh-CN" altLang="en-US" sz="5400" dirty="0"/>
                </a:p>
              </p:txBody>
            </p:sp>
            <p:sp>
              <p:nvSpPr>
                <p:cNvPr id="22" name="文本框 21">
                  <a:extLst>
                    <a:ext uri="{FF2B5EF4-FFF2-40B4-BE49-F238E27FC236}">
                      <a16:creationId xmlns:a16="http://schemas.microsoft.com/office/drawing/2014/main" id="{5A40C56A-4D04-45CB-8DA7-0B7985DDA14F}"/>
                    </a:ext>
                  </a:extLst>
                </p:cNvPr>
                <p:cNvSpPr txBox="1"/>
                <p:nvPr/>
              </p:nvSpPr>
              <p:spPr>
                <a:xfrm>
                  <a:off x="6878272" y="3521414"/>
                  <a:ext cx="44114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b="1" dirty="0"/>
                    <a:t>95</a:t>
                  </a:r>
                  <a:endParaRPr lang="zh-CN" altLang="en-US" b="1" dirty="0"/>
                </a:p>
              </p:txBody>
            </p:sp>
            <p:sp>
              <p:nvSpPr>
                <p:cNvPr id="23" name="文本框 22">
                  <a:extLst>
                    <a:ext uri="{FF2B5EF4-FFF2-40B4-BE49-F238E27FC236}">
                      <a16:creationId xmlns:a16="http://schemas.microsoft.com/office/drawing/2014/main" id="{1EBB4943-2F0E-4BBD-9FA7-3D849AF441D8}"/>
                    </a:ext>
                  </a:extLst>
                </p:cNvPr>
                <p:cNvSpPr txBox="1"/>
                <p:nvPr/>
              </p:nvSpPr>
              <p:spPr>
                <a:xfrm>
                  <a:off x="6961166" y="3230388"/>
                  <a:ext cx="31931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b="1" dirty="0"/>
                    <a:t>n</a:t>
                  </a:r>
                  <a:endParaRPr lang="zh-CN" altLang="en-US" b="1" dirty="0"/>
                </a:p>
              </p:txBody>
            </p:sp>
            <p:sp>
              <p:nvSpPr>
                <p:cNvPr id="24" name="文本框 23">
                  <a:extLst>
                    <a:ext uri="{FF2B5EF4-FFF2-40B4-BE49-F238E27FC236}">
                      <a16:creationId xmlns:a16="http://schemas.microsoft.com/office/drawing/2014/main" id="{98C0776C-1F74-4745-9818-FF602F8A4784}"/>
                    </a:ext>
                  </a:extLst>
                </p:cNvPr>
                <p:cNvSpPr txBox="1"/>
                <p:nvPr/>
              </p:nvSpPr>
              <p:spPr>
                <a:xfrm>
                  <a:off x="7236921" y="3350756"/>
                  <a:ext cx="133402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2400" b="1" dirty="0"/>
                    <a:t>* 0.0582</a:t>
                  </a:r>
                  <a:endParaRPr lang="zh-CN" altLang="en-US" sz="2400" b="1" dirty="0"/>
                </a:p>
              </p:txBody>
            </p:sp>
            <p:sp>
              <p:nvSpPr>
                <p:cNvPr id="25" name="文本框 24">
                  <a:extLst>
                    <a:ext uri="{FF2B5EF4-FFF2-40B4-BE49-F238E27FC236}">
                      <a16:creationId xmlns:a16="http://schemas.microsoft.com/office/drawing/2014/main" id="{2B5E4ED3-564E-4E27-AA95-B4085E3C4653}"/>
                    </a:ext>
                  </a:extLst>
                </p:cNvPr>
                <p:cNvSpPr txBox="1"/>
                <p:nvPr/>
              </p:nvSpPr>
              <p:spPr>
                <a:xfrm>
                  <a:off x="8312616" y="3110950"/>
                  <a:ext cx="31931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b="1" dirty="0"/>
                    <a:t>n</a:t>
                  </a:r>
                  <a:endParaRPr lang="zh-CN" altLang="en-US" b="1" dirty="0"/>
                </a:p>
              </p:txBody>
            </p:sp>
            <p:sp>
              <p:nvSpPr>
                <p:cNvPr id="26" name="文本框 25">
                  <a:extLst>
                    <a:ext uri="{FF2B5EF4-FFF2-40B4-BE49-F238E27FC236}">
                      <a16:creationId xmlns:a16="http://schemas.microsoft.com/office/drawing/2014/main" id="{0F3814E1-943F-47E3-9BF8-5304B3E9BCE6}"/>
                    </a:ext>
                  </a:extLst>
                </p:cNvPr>
                <p:cNvSpPr txBox="1"/>
                <p:nvPr/>
              </p:nvSpPr>
              <p:spPr>
                <a:xfrm>
                  <a:off x="8546320" y="3343153"/>
                  <a:ext cx="133402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2400" b="1" dirty="0"/>
                    <a:t>* 0.9418</a:t>
                  </a:r>
                  <a:endParaRPr lang="zh-CN" altLang="en-US" sz="2400" b="1" dirty="0"/>
                </a:p>
              </p:txBody>
            </p:sp>
            <p:sp>
              <p:nvSpPr>
                <p:cNvPr id="27" name="文本框 26">
                  <a:extLst>
                    <a:ext uri="{FF2B5EF4-FFF2-40B4-BE49-F238E27FC236}">
                      <a16:creationId xmlns:a16="http://schemas.microsoft.com/office/drawing/2014/main" id="{8818EF47-EF2F-45E3-9AAB-718F416DFD00}"/>
                    </a:ext>
                  </a:extLst>
                </p:cNvPr>
                <p:cNvSpPr txBox="1"/>
                <p:nvPr/>
              </p:nvSpPr>
              <p:spPr>
                <a:xfrm>
                  <a:off x="9795606" y="3150884"/>
                  <a:ext cx="69121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b="1" dirty="0"/>
                    <a:t>95-n</a:t>
                  </a:r>
                  <a:endParaRPr lang="zh-CN" altLang="en-US" b="1" dirty="0"/>
                </a:p>
              </p:txBody>
            </p:sp>
          </p:grpSp>
        </p:grp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8B5210AC-0A56-4855-813A-A286C811F0BF}"/>
                </a:ext>
              </a:extLst>
            </p:cNvPr>
            <p:cNvSpPr txBox="1"/>
            <p:nvPr/>
          </p:nvSpPr>
          <p:spPr>
            <a:xfrm>
              <a:off x="8824342" y="4353178"/>
              <a:ext cx="180369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/>
                <a:t>* P(no-sup)</a:t>
              </a:r>
              <a:endParaRPr lang="zh-CN" altLang="en-US" sz="24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418295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FF0000"/>
        </a:solidFill>
      </a:spPr>
      <a:bodyPr rtlCol="0" anchor="ctr"/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21379</TotalTime>
  <Words>1047</Words>
  <Application>Microsoft Office PowerPoint</Application>
  <PresentationFormat>宽屏</PresentationFormat>
  <Paragraphs>345</Paragraphs>
  <Slides>58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58</vt:i4>
      </vt:variant>
    </vt:vector>
  </HeadingPairs>
  <TitlesOfParts>
    <vt:vector size="63" baseType="lpstr">
      <vt:lpstr>等线</vt:lpstr>
      <vt:lpstr>等线 Light</vt:lpstr>
      <vt:lpstr>Arial</vt:lpstr>
      <vt:lpstr>Cambria Math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Zhengyang</dc:creator>
  <cp:lastModifiedBy>Guo Zhengyang</cp:lastModifiedBy>
  <cp:revision>22</cp:revision>
  <dcterms:created xsi:type="dcterms:W3CDTF">2022-06-21T02:36:11Z</dcterms:created>
  <dcterms:modified xsi:type="dcterms:W3CDTF">2022-10-23T16:16:46Z</dcterms:modified>
</cp:coreProperties>
</file>